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305" r:id="rId4"/>
    <p:sldId id="273" r:id="rId5"/>
    <p:sldId id="277" r:id="rId6"/>
    <p:sldId id="276" r:id="rId7"/>
    <p:sldId id="265" r:id="rId8"/>
    <p:sldId id="279" r:id="rId9"/>
    <p:sldId id="281" r:id="rId10"/>
    <p:sldId id="315" r:id="rId11"/>
    <p:sldId id="316" r:id="rId12"/>
    <p:sldId id="267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317" r:id="rId21"/>
    <p:sldId id="268" r:id="rId22"/>
    <p:sldId id="269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70" r:id="rId31"/>
    <p:sldId id="296" r:id="rId32"/>
    <p:sldId id="297" r:id="rId33"/>
    <p:sldId id="298" r:id="rId34"/>
    <p:sldId id="271" r:id="rId35"/>
    <p:sldId id="301" r:id="rId36"/>
    <p:sldId id="302" r:id="rId37"/>
    <p:sldId id="299" r:id="rId38"/>
    <p:sldId id="303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04" r:id="rId4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F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2022" autoAdjust="0"/>
  </p:normalViewPr>
  <p:slideViewPr>
    <p:cSldViewPr snapToGrid="0">
      <p:cViewPr varScale="1">
        <p:scale>
          <a:sx n="68" d="100"/>
          <a:sy n="68" d="100"/>
        </p:scale>
        <p:origin x="7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5A359-69CB-4893-95F9-92A41DC6C20F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5CCC8-D2E8-4CE0-AD4B-437D696B74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190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5CCC8-D2E8-4CE0-AD4B-437D696B74FC}" type="slidenum">
              <a:rPr lang="es-CL" smtClean="0"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425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2275C1-0F35-40B3-B92A-D9CB7503B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96D4E2E-12F3-4FF9-B715-0BC811DF3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1031A3-4D7A-4E46-AB24-FFF3709C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4CDF95-6995-4AC0-B122-BEA159AC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CC0D9F2-25CA-484E-A1A6-95844E1B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128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BA41A9-14EF-473C-87E5-C2A1C5BD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8B9AB81-9E1D-4BBA-88F3-B76FCB32F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A38372-C2F1-4A5B-9D45-416D50FB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9075281-1B16-4549-BD99-D745C03A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C6E5933-2776-47FA-AD61-A563B3C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77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39DB37E-9026-45EB-A716-99B7F5178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7B1A49A-C527-443F-9662-697FA3B7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FC963AF-4C91-4CD1-A39D-21F12225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841FCC-3ABD-43D7-BD34-6B997525C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BFAAB3-7F68-48E1-B709-B35726BD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754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33D1C9-6D5F-487A-A830-BE348122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66EB300-DE37-4C20-96B9-EC85D3CBD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27AF41D-C4FE-46B4-8ED3-B984E329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8465037-9606-4087-9BED-9C5CEC30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2DDE196-4E61-4FB3-89BB-EDD7AC2B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164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589808-6F5A-4B9E-A386-C30B665A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F809367-606E-4B82-8B9E-7B351FF5B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A932C63-CE8A-404A-873B-3C20B3A6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57D07DE-0899-460F-838A-23C53797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A55D06-F3F0-4302-B1C8-3EEBA227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2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E3E94E-7A3A-41B1-8194-87B57D96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A21B0EC-B2A7-4C5D-876C-A2C0263F0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19EE935-6F85-4901-98DD-1D3B8D464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C40463F-E802-418E-BE81-D64DDB85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97074E4-CAAF-4413-938B-18F42B47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D778118-1A10-45FE-931E-50584440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61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458652-63D2-4037-8983-FC992DE6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D6FA06B-74ED-443E-B092-CA64F21C0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03783C8-5FFD-4FED-8988-E2A96076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5C932CF-B737-4576-85E2-511713318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745F705-20FD-4899-807F-8FE9A4A4D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11B5858-FC88-4C3D-9506-1F5ADFBE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2C3C913-072B-4EC9-8EB9-B555129B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4B54093-97B6-4424-8C60-ACEC5D5A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350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49923D-5DA2-40A2-8474-940FBCA4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5D24A5F-D8DD-4A87-AE73-57B3850B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1E31F3A-5C3E-4F99-9985-6AAC8D21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F8535C3-FDCB-44E1-AD70-31DD864D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40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A7CF945-CF02-4DCA-92C9-CBDE8453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A737C7C-DEC0-488F-814E-29D7D5B2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4C82EC5-6CCD-431E-89F9-C6017DBD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240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A8A307-5D1F-4000-AE52-1952BA01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C15470C-1A1B-423B-9FC6-EC8EB698A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4DE0DF8-A0E0-4817-A4A0-6E24FC6C3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FF87D16-52EE-43D8-B331-D83CC4064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A10E914-C407-4CC2-AEAF-8AFBAAC9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2723439-9B62-4ACE-8FE0-B3BA66CA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331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CB5B07-F68F-4D83-BCD0-8F187D3D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9A89602-693D-4D86-BA5D-B9FA8CFB3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9C292DE-EF32-408A-A57C-BA44E5A34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7177B61-3FD2-4329-B3A1-34CF3648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C023437-3CBF-4725-B8C1-7824F7C9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5F76FB4-1922-48F8-AAF6-C34AF14C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884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0F06CAD-2166-4E97-BEAC-2A47258F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997C1C-07B9-4381-A06F-B82C6023E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A607FA-D2EC-476E-9CFA-7571F893A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44D8-C7C8-4938-A478-902B6390D66A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66AADC-F90A-4358-8F13-E58B93F48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68F1E85-638F-4218-A8E7-56A95E1B5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885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BE6F308F-7B6D-436A-93DD-2C1C8A21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FA66E2B0-3508-449F-9307-5552098B4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3973" y="-1896427"/>
            <a:ext cx="9241155" cy="924115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CEB1F6D-956D-45BD-9A5F-6ACC26DFD57B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8B2D408-3D6D-440E-B2FA-26A36C026905}"/>
              </a:ext>
            </a:extLst>
          </p:cNvPr>
          <p:cNvSpPr/>
          <p:nvPr/>
        </p:nvSpPr>
        <p:spPr>
          <a:xfrm>
            <a:off x="465777" y="5212230"/>
            <a:ext cx="11402373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160A7B4-2796-490E-AD15-B20664213525}"/>
              </a:ext>
            </a:extLst>
          </p:cNvPr>
          <p:cNvSpPr txBox="1"/>
          <p:nvPr/>
        </p:nvSpPr>
        <p:spPr>
          <a:xfrm>
            <a:off x="405051" y="5212230"/>
            <a:ext cx="1157239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Postulación </a:t>
            </a:r>
            <a:r>
              <a:rPr lang="es-ES" sz="4000" b="1" dirty="0" smtClean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2024 </a:t>
            </a:r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– </a:t>
            </a:r>
            <a:r>
              <a:rPr lang="es-ES" sz="4000" b="1" dirty="0">
                <a:solidFill>
                  <a:schemeClr val="bg1"/>
                </a:solidFill>
                <a:latin typeface="Gilmer Medium" panose="00000700000000000000" pitchFamily="50" charset="0"/>
                <a:cs typeface="Aharoni" panose="020B0604020202020204" pitchFamily="2" charset="-79"/>
              </a:rPr>
              <a:t>Año Académico </a:t>
            </a:r>
            <a:r>
              <a:rPr lang="es-ES" sz="4000" b="1" dirty="0" smtClean="0">
                <a:solidFill>
                  <a:schemeClr val="bg1"/>
                </a:solidFill>
                <a:latin typeface="Gilmer Medium" panose="00000700000000000000" pitchFamily="50" charset="0"/>
                <a:cs typeface="Aharoni" panose="020B0604020202020204" pitchFamily="2" charset="-79"/>
              </a:rPr>
              <a:t>2025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A8427BA5-4687-4399-82E5-4F86A2315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95888" y="267199"/>
            <a:ext cx="1206694" cy="10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804150" y="482543"/>
            <a:ext cx="1054808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¿CUÁNTOS ESTABLECIMIENTOS PUEDO AGREGAR A MI LISTADO DE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PREFERENCIAS?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2444B792-E411-4F71-833A-B02AB788BD72}"/>
              </a:ext>
            </a:extLst>
          </p:cNvPr>
          <p:cNvSpPr/>
          <p:nvPr/>
        </p:nvSpPr>
        <p:spPr>
          <a:xfrm>
            <a:off x="1208728" y="1783381"/>
            <a:ext cx="10583222" cy="4709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FDDE3E6-B9C2-45FB-8CC0-27C2F088A9CF}"/>
              </a:ext>
            </a:extLst>
          </p:cNvPr>
          <p:cNvSpPr txBox="1"/>
          <p:nvPr/>
        </p:nvSpPr>
        <p:spPr>
          <a:xfrm>
            <a:off x="2234410" y="1966456"/>
            <a:ext cx="9489918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Mínimo 1 establecimiento y no hay un máximo en los siguientes casos:</a:t>
            </a:r>
          </a:p>
          <a:p>
            <a:pPr marL="342900" indent="-3429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estudiante está matriculado actualmente en un establecimiento que le ofrece continuidad de estudios. </a:t>
            </a:r>
          </a:p>
          <a:p>
            <a:pPr marL="342900" indent="-3429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el estudiante postula a una escuela rural.</a:t>
            </a:r>
          </a:p>
          <a:p>
            <a:pPr marL="342900" indent="-342900">
              <a:buAutoNum type="alphaUcPeriod"/>
            </a:pPr>
            <a:endParaRPr lang="es-ES" sz="20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28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Mínimo 2 establecimientos y no hay un máximo en los siguientes casos:</a:t>
            </a:r>
          </a:p>
          <a:p>
            <a:pPr marL="457200" indent="-4572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un estudiante ingresa por primera vez al sistema educativo.</a:t>
            </a:r>
          </a:p>
          <a:p>
            <a:pPr marL="457200" indent="-4572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el actual establecimiento del estudiante no tiene continuidad de estudios. (Ejemplo: Debe postular a 1° medio y su actual establecimiento imparte solo hasta 8° básico)</a:t>
            </a:r>
          </a:p>
          <a:p>
            <a:endParaRPr lang="es-CL" sz="28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B443FC93-57D9-46A0-80DD-0EFA6BB39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2250" y="1654678"/>
            <a:ext cx="1872160" cy="18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3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365125"/>
            <a:ext cx="11402373" cy="1110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1619366" y="525674"/>
            <a:ext cx="8972328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¿SI POSTULO AL SISTEMA DE ADMISIÓN, </a:t>
            </a:r>
          </a:p>
          <a:p>
            <a:pPr algn="ctr"/>
            <a:r>
              <a:rPr lang="es-ES" sz="2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PIERDO EL CUPO DE MI ACTUAL ESTABLECIMIENTO?</a:t>
            </a:r>
            <a:endParaRPr lang="es-CL" sz="2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2444B792-E411-4F71-833A-B02AB788BD72}"/>
              </a:ext>
            </a:extLst>
          </p:cNvPr>
          <p:cNvSpPr/>
          <p:nvPr/>
        </p:nvSpPr>
        <p:spPr>
          <a:xfrm>
            <a:off x="1208728" y="1783380"/>
            <a:ext cx="10583222" cy="448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FDDE3E6-B9C2-45FB-8CC0-27C2F088A9CF}"/>
              </a:ext>
            </a:extLst>
          </p:cNvPr>
          <p:cNvSpPr txBox="1"/>
          <p:nvPr/>
        </p:nvSpPr>
        <p:spPr>
          <a:xfrm>
            <a:off x="2611837" y="1984561"/>
            <a:ext cx="9070004" cy="40729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4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Depende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571500" indent="-342900">
              <a:spcAft>
                <a:spcPts val="800"/>
              </a:spcAft>
              <a:buFontTx/>
              <a:buChar char="-"/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es admitido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en uno de los establecimientos de tu listado de preferencias, automáticamente liberarás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cupo de tu actual establecimiento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400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independiente de que aceptes o rechaces la asignación. </a:t>
            </a:r>
          </a:p>
          <a:p>
            <a:pPr marL="571500" indent="-342900">
              <a:spcAft>
                <a:spcPts val="800"/>
              </a:spcAft>
              <a:buFontTx/>
              <a:buChar char="-"/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no quedaste admitido en ningún establecimiento 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tu listado de preferencias, tu cupo actual se mantiene y no lo pierdes. </a:t>
            </a:r>
          </a:p>
          <a:p>
            <a:pPr marL="228600">
              <a:spcAft>
                <a:spcPts val="800"/>
              </a:spcAft>
            </a:pPr>
            <a:endParaRPr lang="es-ES" sz="24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24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xmlns="" id="{7F3811BE-CDE4-41C1-A472-217229124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0156" y="1513638"/>
            <a:ext cx="1897143" cy="189714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1B3A70B-CE09-409E-B1AE-DA5509DCFD8B}"/>
              </a:ext>
            </a:extLst>
          </p:cNvPr>
          <p:cNvSpPr txBox="1"/>
          <p:nvPr/>
        </p:nvSpPr>
        <p:spPr>
          <a:xfrm>
            <a:off x="1873192" y="1430253"/>
            <a:ext cx="1068972" cy="53040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s-ES" sz="16600" dirty="0">
              <a:solidFill>
                <a:srgbClr val="FF000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6600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25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9051" y="1905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391796" y="556258"/>
            <a:ext cx="1142492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1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5. ¿CÓMO SE VISUALIZARÁN LOS ESTABLECIMIENTOS?</a:t>
            </a:r>
            <a:endParaRPr lang="es-CL" sz="31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5" name="Picture 4" descr="Resultado de imagen para laptop png">
            <a:extLst>
              <a:ext uri="{FF2B5EF4-FFF2-40B4-BE49-F238E27FC236}">
                <a16:creationId xmlns:a16="http://schemas.microsoft.com/office/drawing/2014/main" xmlns="" id="{6AB83982-FD52-45DE-AA5C-10FD82E8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39371"/>
            <a:ext cx="11671087" cy="695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468EF09-CBE1-4D7A-AD70-3DEDBB8C6C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53"/>
          <a:stretch/>
        </p:blipFill>
        <p:spPr>
          <a:xfrm>
            <a:off x="1915533" y="1697391"/>
            <a:ext cx="78835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9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76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90650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8E1D5A8-8B22-4D57-8557-A5BBE50CBC45}"/>
              </a:ext>
            </a:extLst>
          </p:cNvPr>
          <p:cNvPicPr/>
          <p:nvPr/>
        </p:nvPicPr>
        <p:blipFill rotWithShape="1">
          <a:blip r:embed="rId5"/>
          <a:srcRect b="16642"/>
          <a:stretch/>
        </p:blipFill>
        <p:spPr>
          <a:xfrm>
            <a:off x="600410" y="1238764"/>
            <a:ext cx="7371185" cy="38927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655917" y="1842441"/>
            <a:ext cx="4202686" cy="277049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362340" y="598637"/>
            <a:ext cx="3482872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INFORMACIÓN INSTITUCIONAL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Dependencia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Tipo de enseñanza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Orientación religiosa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Política uniforme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Especialidades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Fotos establecimiento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941ADEA1-B62E-4B07-B156-F122B27FA866}"/>
              </a:ext>
            </a:extLst>
          </p:cNvPr>
          <p:cNvSpPr/>
          <p:nvPr/>
        </p:nvSpPr>
        <p:spPr>
          <a:xfrm>
            <a:off x="8437816" y="3316525"/>
            <a:ext cx="3563524" cy="2284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5BA17716-9177-478E-BBDA-4658BB3E3AD8}"/>
              </a:ext>
            </a:extLst>
          </p:cNvPr>
          <p:cNvPicPr/>
          <p:nvPr/>
        </p:nvPicPr>
        <p:blipFill rotWithShape="1">
          <a:blip r:embed="rId5"/>
          <a:srcRect l="13015" t="6561" r="74979" b="88686"/>
          <a:stretch/>
        </p:blipFill>
        <p:spPr>
          <a:xfrm>
            <a:off x="8519087" y="3633702"/>
            <a:ext cx="1785086" cy="4918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733F8C0-C715-4886-B482-4A4D5E3B96EC}"/>
              </a:ext>
            </a:extLst>
          </p:cNvPr>
          <p:cNvPicPr/>
          <p:nvPr/>
        </p:nvPicPr>
        <p:blipFill rotWithShape="1">
          <a:blip r:embed="rId5"/>
          <a:srcRect l="25365" t="7076" r="62629" b="88653"/>
          <a:stretch/>
        </p:blipFill>
        <p:spPr>
          <a:xfrm>
            <a:off x="8546383" y="4036495"/>
            <a:ext cx="1733301" cy="42929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C0AC315D-6C8E-4EA1-AF9C-7F8D8489DDE0}"/>
              </a:ext>
            </a:extLst>
          </p:cNvPr>
          <p:cNvPicPr/>
          <p:nvPr/>
        </p:nvPicPr>
        <p:blipFill rotWithShape="1">
          <a:blip r:embed="rId5"/>
          <a:srcRect l="37857" t="6873" r="54173" b="89322"/>
          <a:stretch/>
        </p:blipFill>
        <p:spPr>
          <a:xfrm>
            <a:off x="8437816" y="4359550"/>
            <a:ext cx="1205915" cy="40083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46E02E9C-FDCB-4638-B165-66001E702CE0}"/>
              </a:ext>
            </a:extLst>
          </p:cNvPr>
          <p:cNvPicPr/>
          <p:nvPr/>
        </p:nvPicPr>
        <p:blipFill rotWithShape="1">
          <a:blip r:embed="rId5"/>
          <a:srcRect l="47069" t="6952" r="28007" b="88711"/>
          <a:stretch/>
        </p:blipFill>
        <p:spPr>
          <a:xfrm>
            <a:off x="8539307" y="4742831"/>
            <a:ext cx="3408059" cy="41491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D40490A-DA08-4EE2-B2A6-F5BFA99B6613}"/>
              </a:ext>
            </a:extLst>
          </p:cNvPr>
          <p:cNvPicPr/>
          <p:nvPr/>
        </p:nvPicPr>
        <p:blipFill rotWithShape="1">
          <a:blip r:embed="rId5"/>
          <a:srcRect l="72429" t="6561" r="2647" b="87962"/>
          <a:stretch/>
        </p:blipFill>
        <p:spPr>
          <a:xfrm>
            <a:off x="8519087" y="5068752"/>
            <a:ext cx="3408059" cy="532728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6DDC3C1-B6D5-4FD5-BF38-ECEE0FD062B7}"/>
              </a:ext>
            </a:extLst>
          </p:cNvPr>
          <p:cNvSpPr/>
          <p:nvPr/>
        </p:nvSpPr>
        <p:spPr>
          <a:xfrm>
            <a:off x="8570641" y="3383189"/>
            <a:ext cx="1832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Iconografía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E8329505-7C27-45F7-B7F8-63EBCD7B266A}"/>
              </a:ext>
            </a:extLst>
          </p:cNvPr>
          <p:cNvSpPr/>
          <p:nvPr/>
        </p:nvSpPr>
        <p:spPr>
          <a:xfrm>
            <a:off x="343047" y="213372"/>
            <a:ext cx="7836282" cy="5668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FE211AFE-A2D2-4A7D-B830-6D949869C119}"/>
              </a:ext>
            </a:extLst>
          </p:cNvPr>
          <p:cNvSpPr txBox="1"/>
          <p:nvPr/>
        </p:nvSpPr>
        <p:spPr>
          <a:xfrm>
            <a:off x="302102" y="280354"/>
            <a:ext cx="79288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Gilmer Bold" panose="00000800000000000000" pitchFamily="50" charset="0"/>
                <a:cs typeface="Aharoni" panose="020B0604020202020204" pitchFamily="2" charset="-79"/>
              </a:rPr>
              <a:t>Al ingresar a un establecimiento podrás ver la siguiente información:</a:t>
            </a:r>
            <a:endParaRPr lang="es-CL" b="1" dirty="0">
              <a:solidFill>
                <a:schemeClr val="bg1"/>
              </a:solidFill>
              <a:latin typeface="Gilmer Bold" panose="00000800000000000000" pitchFamily="50" charset="0"/>
              <a:cs typeface="Aharoni" panose="020B0604020202020204" pitchFamily="2" charset="-79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3E4ACEA0-34DD-441B-8209-4D73CDA94759}"/>
              </a:ext>
            </a:extLst>
          </p:cNvPr>
          <p:cNvCxnSpPr>
            <a:cxnSpLocks/>
          </p:cNvCxnSpPr>
          <p:nvPr/>
        </p:nvCxnSpPr>
        <p:spPr>
          <a:xfrm flipV="1">
            <a:off x="4858603" y="906508"/>
            <a:ext cx="3503737" cy="93593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85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30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10020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8E1D5A8-8B22-4D57-8557-A5BBE50CBC45}"/>
              </a:ext>
            </a:extLst>
          </p:cNvPr>
          <p:cNvPicPr/>
          <p:nvPr/>
        </p:nvPicPr>
        <p:blipFill rotWithShape="1">
          <a:blip r:embed="rId5"/>
          <a:srcRect b="16642"/>
          <a:stretch/>
        </p:blipFill>
        <p:spPr>
          <a:xfrm>
            <a:off x="600410" y="1334304"/>
            <a:ext cx="7371185" cy="38927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4872250" y="1895449"/>
            <a:ext cx="2998677" cy="15166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9093291" y="919075"/>
            <a:ext cx="3889426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UBICACIÓN Y CONTACTOS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Dirección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Región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Comuna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Teléfonos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Página Web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120DE3FC-EF7F-415C-885C-753590E1CEE7}"/>
              </a:ext>
            </a:extLst>
          </p:cNvPr>
          <p:cNvCxnSpPr>
            <a:cxnSpLocks/>
          </p:cNvCxnSpPr>
          <p:nvPr/>
        </p:nvCxnSpPr>
        <p:spPr>
          <a:xfrm flipV="1">
            <a:off x="7310079" y="1219869"/>
            <a:ext cx="1783212" cy="67558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4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44" y="133430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520" y="10020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8E1D5A8-8B22-4D57-8557-A5BBE50CBC45}"/>
              </a:ext>
            </a:extLst>
          </p:cNvPr>
          <p:cNvPicPr/>
          <p:nvPr/>
        </p:nvPicPr>
        <p:blipFill rotWithShape="1">
          <a:blip r:embed="rId5"/>
          <a:srcRect b="16642"/>
          <a:stretch/>
        </p:blipFill>
        <p:spPr>
          <a:xfrm>
            <a:off x="641354" y="1334304"/>
            <a:ext cx="7371185" cy="38927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4885898" y="3639994"/>
            <a:ext cx="2998677" cy="15166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984496" y="963206"/>
            <a:ext cx="3576681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NÚMERO DE VACANTES</a:t>
            </a:r>
          </a:p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REFERENCIALES*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Por sede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Jornada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Especialidad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86A2F816-7306-4B49-8188-38DA31E0F2F4}"/>
              </a:ext>
            </a:extLst>
          </p:cNvPr>
          <p:cNvCxnSpPr>
            <a:cxnSpLocks/>
          </p:cNvCxnSpPr>
          <p:nvPr/>
        </p:nvCxnSpPr>
        <p:spPr>
          <a:xfrm flipV="1">
            <a:off x="7620000" y="1216488"/>
            <a:ext cx="1360791" cy="242350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8B671E3-ED48-46D9-991D-B60B7075F2FC}"/>
              </a:ext>
            </a:extLst>
          </p:cNvPr>
          <p:cNvSpPr txBox="1"/>
          <p:nvPr/>
        </p:nvSpPr>
        <p:spPr>
          <a:xfrm>
            <a:off x="8442612" y="3780541"/>
            <a:ext cx="357668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* </a:t>
            </a:r>
            <a:r>
              <a:rPr lang="es-ES" sz="16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Este número puede variar si actuales alumnos del establecimiento quedan admitidos en otro colegio. </a:t>
            </a:r>
          </a:p>
          <a:p>
            <a:endParaRPr lang="es-ES" sz="20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393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82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86556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510741" y="865568"/>
            <a:ext cx="3551128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PROYECTO EDUCATIVO Y REGLAMENTO INTERNO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Resumen Proyecto Educativo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Descargar Proyecto Educativo completo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Descargar Reglamento Interno completo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42556EA-1B69-4FCE-A91A-14EE186D8D59}"/>
              </a:ext>
            </a:extLst>
          </p:cNvPr>
          <p:cNvPicPr/>
          <p:nvPr/>
        </p:nvPicPr>
        <p:blipFill rotWithShape="1">
          <a:blip r:embed="rId5"/>
          <a:srcRect t="62460"/>
          <a:stretch/>
        </p:blipFill>
        <p:spPr>
          <a:xfrm>
            <a:off x="669007" y="1143056"/>
            <a:ext cx="7220971" cy="188693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FD9785-AEE2-404D-BB23-D7EA9F9BE92C}"/>
              </a:ext>
            </a:extLst>
          </p:cNvPr>
          <p:cNvPicPr/>
          <p:nvPr/>
        </p:nvPicPr>
        <p:blipFill rotWithShape="1">
          <a:blip r:embed="rId6"/>
          <a:srcRect b="51558"/>
          <a:stretch/>
        </p:blipFill>
        <p:spPr>
          <a:xfrm>
            <a:off x="669008" y="2993896"/>
            <a:ext cx="7220970" cy="211182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838199" y="1652796"/>
            <a:ext cx="3878180" cy="18869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12D3A6E9-927E-4CD3-B68B-EAB12308F728}"/>
              </a:ext>
            </a:extLst>
          </p:cNvPr>
          <p:cNvCxnSpPr>
            <a:cxnSpLocks/>
          </p:cNvCxnSpPr>
          <p:nvPr/>
        </p:nvCxnSpPr>
        <p:spPr>
          <a:xfrm flipV="1">
            <a:off x="4717412" y="1143056"/>
            <a:ext cx="3793329" cy="98686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52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838275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604344" y="948120"/>
            <a:ext cx="3753583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PROCEDIMIENTOS ESPECIALES DE ADMISIÓN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Fecha y lugar del procedimiento.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Descargar documento con antecedentes del proceso.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FD9785-AEE2-404D-BB23-D7EA9F9BE92C}"/>
              </a:ext>
            </a:extLst>
          </p:cNvPr>
          <p:cNvPicPr/>
          <p:nvPr/>
        </p:nvPicPr>
        <p:blipFill rotWithShape="1">
          <a:blip r:embed="rId5"/>
          <a:srcRect t="5969" b="-154"/>
          <a:stretch/>
        </p:blipFill>
        <p:spPr>
          <a:xfrm>
            <a:off x="701212" y="1170530"/>
            <a:ext cx="7220970" cy="410594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844663" y="1447231"/>
            <a:ext cx="3878180" cy="381720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03743535-60CC-43D0-AEA6-9E1D923E8BF6}"/>
              </a:ext>
            </a:extLst>
          </p:cNvPr>
          <p:cNvCxnSpPr>
            <a:cxnSpLocks/>
          </p:cNvCxnSpPr>
          <p:nvPr/>
        </p:nvCxnSpPr>
        <p:spPr>
          <a:xfrm flipV="1">
            <a:off x="4717412" y="1170530"/>
            <a:ext cx="3886932" cy="95939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F97B8EC5-3D29-4889-BE64-514D43C51682}"/>
              </a:ext>
            </a:extLst>
          </p:cNvPr>
          <p:cNvSpPr/>
          <p:nvPr/>
        </p:nvSpPr>
        <p:spPr>
          <a:xfrm>
            <a:off x="887103" y="1745280"/>
            <a:ext cx="1538333" cy="276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E4E2294E-3D7E-40D9-868E-DA3566466770}"/>
              </a:ext>
            </a:extLst>
          </p:cNvPr>
          <p:cNvSpPr/>
          <p:nvPr/>
        </p:nvSpPr>
        <p:spPr>
          <a:xfrm>
            <a:off x="889375" y="3549060"/>
            <a:ext cx="2140427" cy="276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044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93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37" y="7782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557027" y="406801"/>
            <a:ext cx="3442065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INFORMACIÓN DE COPAGO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Cuota máxima que puede cobrar el establecimiento.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Número de cuotas al año.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INDICADORES DE LA AGENCIA DE LA CALIDAD</a:t>
            </a:r>
          </a:p>
          <a:p>
            <a:endParaRPr lang="es-ES" sz="15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Categoría de desempeño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SIMCE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Desarrollo personal y social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PROGRAMAS, EXTRACURRICULARES E INFRAESTRUCTURA</a:t>
            </a:r>
          </a:p>
          <a:p>
            <a:endParaRPr lang="es-ES" sz="15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Deportes, Apoyo académico, Idioma, Programas, entre otros.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AE01792-8A79-4173-AD34-1BEC9257A25C}"/>
              </a:ext>
            </a:extLst>
          </p:cNvPr>
          <p:cNvPicPr/>
          <p:nvPr/>
        </p:nvPicPr>
        <p:blipFill rotWithShape="1">
          <a:blip r:embed="rId5"/>
          <a:srcRect t="2977" r="-1077" b="8285"/>
          <a:stretch/>
        </p:blipFill>
        <p:spPr>
          <a:xfrm>
            <a:off x="643585" y="1061169"/>
            <a:ext cx="7455076" cy="402172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643586" y="1061169"/>
            <a:ext cx="4301394" cy="40217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2452FE91-E25B-4F2F-8FED-D8025BE0E840}"/>
              </a:ext>
            </a:extLst>
          </p:cNvPr>
          <p:cNvCxnSpPr>
            <a:cxnSpLocks/>
          </p:cNvCxnSpPr>
          <p:nvPr/>
        </p:nvCxnSpPr>
        <p:spPr>
          <a:xfrm flipV="1">
            <a:off x="4944980" y="641445"/>
            <a:ext cx="3612047" cy="749281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67CA396D-B539-4EA7-94F8-A82B4D96E530}"/>
              </a:ext>
            </a:extLst>
          </p:cNvPr>
          <p:cNvCxnSpPr>
            <a:cxnSpLocks/>
          </p:cNvCxnSpPr>
          <p:nvPr/>
        </p:nvCxnSpPr>
        <p:spPr>
          <a:xfrm flipV="1">
            <a:off x="4944980" y="2088107"/>
            <a:ext cx="3612047" cy="55955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1E499841-1110-43F1-AB4E-006560CB591D}"/>
              </a:ext>
            </a:extLst>
          </p:cNvPr>
          <p:cNvCxnSpPr>
            <a:cxnSpLocks/>
          </p:cNvCxnSpPr>
          <p:nvPr/>
        </p:nvCxnSpPr>
        <p:spPr>
          <a:xfrm flipV="1">
            <a:off x="4944980" y="4010912"/>
            <a:ext cx="3612047" cy="31542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94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93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37" y="7782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387045" y="897130"/>
            <a:ext cx="3612048" cy="1554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le interesa postular al establecimiento, presione </a:t>
            </a:r>
          </a:p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“AGREGAR ESTABLECIMIENTO”</a:t>
            </a:r>
            <a:endParaRPr lang="es-ES" sz="24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7A421E8-A7F9-4546-9C54-F79C029BC3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78" b="18139"/>
          <a:stretch/>
        </p:blipFill>
        <p:spPr>
          <a:xfrm>
            <a:off x="643586" y="1100141"/>
            <a:ext cx="7333884" cy="402210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5186149" y="1363429"/>
            <a:ext cx="2732942" cy="7130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76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64038" y="270148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5155359" y="345500"/>
            <a:ext cx="181972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TEMAS</a:t>
            </a:r>
            <a:endParaRPr lang="es-CL" sz="3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75929" y="1110038"/>
            <a:ext cx="11402373" cy="547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64036" y="1211335"/>
            <a:ext cx="11591403" cy="952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ES EL SISTEMA DE ADMISIÓN ESCOLAR?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¿CUÁNDO COMIENZA EL PERIODO PRINCIPAL DE POSTULACIÓN?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¿QUIÉNES DEBEN POSTULAR?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FUNCIONA?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VISUALIZARÁN LOS ESTABLECIMIENTOS?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¿QUIÉNES ESTÁN HABILITADOS PARA HACER LA POSTULACIÓN DE UN NIÑO/A?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ASIGNAN LAS VACANTES?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FUNCIONA LA POSTULACIÓN FAMILIAR ENTRE HERMANOS?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SON LOS PROCEDIMIENTOS ESPECIALES DE ADMISIÓN?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PROCEDIMIENTO ESPECIAL PROGRAMA DE INTEGRACIÓN ESCOLAR (PIE)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PROCEDIMIENTO ESPECIAL ESTABLECIMIENTOS ALTA EXIGENCIA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TIPS PARA POSTULAR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CALENDARIO 2019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PREGUNTAS FRECUENTES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CL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05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93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37" y="7782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394151" y="778248"/>
            <a:ext cx="3612048" cy="30315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Al ir agregando cada establecimiento, se irá generando su listado de preferencias.</a:t>
            </a:r>
          </a:p>
          <a:p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Con las flechas podrá ordenar su listado o eliminar preferencias.</a:t>
            </a:r>
          </a:p>
          <a:p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Cuando ya esté seguro, presione</a:t>
            </a:r>
          </a:p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“ENVIAR POSTULACIÓN”</a:t>
            </a:r>
            <a:endParaRPr lang="es-ES" sz="24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5186149" y="1363429"/>
            <a:ext cx="2732942" cy="7130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37EDBF3-7D80-4207-B053-F93A4F67494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77031" y="1027906"/>
            <a:ext cx="7335332" cy="41173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0A4AE93A-2AF7-47BA-B316-FDE32E89A11E}"/>
              </a:ext>
            </a:extLst>
          </p:cNvPr>
          <p:cNvSpPr/>
          <p:nvPr/>
        </p:nvSpPr>
        <p:spPr>
          <a:xfrm>
            <a:off x="5602068" y="1363429"/>
            <a:ext cx="2139684" cy="48829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2339D624-5DA7-4229-BC8D-7310B2B3F1AE}"/>
              </a:ext>
            </a:extLst>
          </p:cNvPr>
          <p:cNvSpPr/>
          <p:nvPr/>
        </p:nvSpPr>
        <p:spPr>
          <a:xfrm>
            <a:off x="1446662" y="2503286"/>
            <a:ext cx="232012" cy="185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1B71F6BD-D4D3-49B0-87F1-6552D5FDA228}"/>
              </a:ext>
            </a:extLst>
          </p:cNvPr>
          <p:cNvSpPr/>
          <p:nvPr/>
        </p:nvSpPr>
        <p:spPr>
          <a:xfrm>
            <a:off x="1135039" y="3788451"/>
            <a:ext cx="232012" cy="185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9409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44636" y="5400676"/>
            <a:ext cx="1476374" cy="14763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346076"/>
            <a:ext cx="11402373" cy="9413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-727881" y="394911"/>
            <a:ext cx="13565874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6. ¿QUIÉNES ESTÁN HABILITADOS PARA HACER LA POSTULACIÓN </a:t>
            </a:r>
          </a:p>
          <a:p>
            <a:pPr algn="ctr"/>
            <a:r>
              <a:rPr lang="es-ES" sz="2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DE UN NIÑO/A? </a:t>
            </a:r>
            <a:endParaRPr lang="es-CL" sz="2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5400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409430" y="1450705"/>
            <a:ext cx="11191282" cy="5146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32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APODERADO DEL ESTUDIANTE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1° En primer lugar  </a:t>
            </a:r>
            <a:r>
              <a:rPr lang="es-ES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madre o el padre o el tutor legal*.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2° En segundo lugar </a:t>
            </a:r>
            <a:r>
              <a:rPr lang="es-ES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abuelos.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3°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tercer lugar </a:t>
            </a:r>
            <a:r>
              <a:rPr lang="es-ES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un tutor simple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el cual para validarse, debe realizar un trámite presencial en las oficinas de Ayuda Mineduc con la siguiente documentación: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Pasaporte/DNI del apoderado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Pasaporte/DNI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certificado IPE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certificado de nacimiento del estudiante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tutor legal</a:t>
            </a:r>
            <a:r>
              <a:rPr lang="es-ES" sz="1600" dirty="0">
                <a:solidFill>
                  <a:srgbClr val="FF000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validarse como tal, debe acercarse a las oficinas de Ayuda Mineduc con la siguiente documentación: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del apoderado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certificado de nacimiento del estudiante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Documento y/o resolución de sentencia Judicial 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que establezca la tutoría legal del estudiante, y que esté vigente al momento de postular. </a:t>
            </a:r>
          </a:p>
        </p:txBody>
      </p:sp>
    </p:spTree>
    <p:extLst>
      <p:ext uri="{BB962C8B-B14F-4D97-AF65-F5344CB8AC3E}">
        <p14:creationId xmlns:p14="http://schemas.microsoft.com/office/powerpoint/2010/main" val="2197390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13403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882665" y="684239"/>
            <a:ext cx="1047113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7. ¿CÓMO SE ASIGNAN LAS VACANTES?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792927"/>
            <a:ext cx="11402373" cy="2087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90267" y="1944805"/>
            <a:ext cx="11402373" cy="1633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las vacantes son igual o mayor al número de postulantes, todos los estudiantes serán admitidos. Pero si el número de vacantes es menor al de postulantes, se determinará la admisión por medio de un </a:t>
            </a: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procedimiento aleatorio (algoritmo de asignación), respetando los siguientes criterios de prioridad</a:t>
            </a:r>
            <a:r>
              <a:rPr lang="es-ES" sz="28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2B36ED59-77FB-4A22-8977-C81881F5DB39}"/>
              </a:ext>
            </a:extLst>
          </p:cNvPr>
          <p:cNvSpPr/>
          <p:nvPr/>
        </p:nvSpPr>
        <p:spPr>
          <a:xfrm>
            <a:off x="404339" y="4471026"/>
            <a:ext cx="5487115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35431E4-EA20-40C7-B9F2-F98EC8BB1ACA}"/>
              </a:ext>
            </a:extLst>
          </p:cNvPr>
          <p:cNvSpPr txBox="1"/>
          <p:nvPr/>
        </p:nvSpPr>
        <p:spPr>
          <a:xfrm>
            <a:off x="566363" y="4587906"/>
            <a:ext cx="22862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1. HERMANOS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6A6E26F6-B209-40F3-8B8D-7EA77FFC4759}"/>
              </a:ext>
            </a:extLst>
          </p:cNvPr>
          <p:cNvSpPr/>
          <p:nvPr/>
        </p:nvSpPr>
        <p:spPr>
          <a:xfrm>
            <a:off x="410967" y="5405305"/>
            <a:ext cx="5480487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5B0152E3-2287-4766-B870-251678A481FF}"/>
              </a:ext>
            </a:extLst>
          </p:cNvPr>
          <p:cNvSpPr/>
          <p:nvPr/>
        </p:nvSpPr>
        <p:spPr>
          <a:xfrm>
            <a:off x="6374452" y="4477654"/>
            <a:ext cx="5413210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8C29989C-CCCB-4633-ABEE-513AE6584D3C}"/>
              </a:ext>
            </a:extLst>
          </p:cNvPr>
          <p:cNvSpPr/>
          <p:nvPr/>
        </p:nvSpPr>
        <p:spPr>
          <a:xfrm>
            <a:off x="6387704" y="5399731"/>
            <a:ext cx="5413210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C378B996-1D67-4402-AFE9-41E2355990F3}"/>
              </a:ext>
            </a:extLst>
          </p:cNvPr>
          <p:cNvSpPr txBox="1"/>
          <p:nvPr/>
        </p:nvSpPr>
        <p:spPr>
          <a:xfrm>
            <a:off x="539860" y="5515486"/>
            <a:ext cx="41172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2. ESTUDIANTES PRIORITARIOS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FBE9239B-1B9C-4FDC-BEB6-AF9F1BE6FBD3}"/>
              </a:ext>
            </a:extLst>
          </p:cNvPr>
          <p:cNvSpPr txBox="1"/>
          <p:nvPr/>
        </p:nvSpPr>
        <p:spPr>
          <a:xfrm>
            <a:off x="6561940" y="4592707"/>
            <a:ext cx="37000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3. HIJOS DE FUNCIONARIOS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3F246F73-0F27-4139-ABE2-097D9BCAD246}"/>
              </a:ext>
            </a:extLst>
          </p:cNvPr>
          <p:cNvSpPr txBox="1"/>
          <p:nvPr/>
        </p:nvSpPr>
        <p:spPr>
          <a:xfrm>
            <a:off x="6588444" y="5506324"/>
            <a:ext cx="21456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4. EXALUMNOS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7441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85360" y="2181404"/>
            <a:ext cx="11306590" cy="333515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04267" y="2740563"/>
            <a:ext cx="11402373" cy="2562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primera prioridad aquellos postulantes que tengan algún </a:t>
            </a: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hermano/a consanguíneo de madre o padre en el establecimiento </a:t>
            </a:r>
            <a:r>
              <a:rPr lang="es-ES" sz="28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momento de postular.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8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FF000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*La consanguinidad es verificada a través del Registro Civil.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xmlns="" id="{98953264-4F1F-4456-94C0-38AB188A1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15613" y="5516563"/>
            <a:ext cx="1476374" cy="147637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2DD1F95-081D-4945-849F-26FD082A2EE3}"/>
              </a:ext>
            </a:extLst>
          </p:cNvPr>
          <p:cNvSpPr/>
          <p:nvPr/>
        </p:nvSpPr>
        <p:spPr>
          <a:xfrm>
            <a:off x="485360" y="965207"/>
            <a:ext cx="11306590" cy="10812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3705F4E-C77F-488E-A6F4-3BD93ACCAB70}"/>
              </a:ext>
            </a:extLst>
          </p:cNvPr>
          <p:cNvSpPr txBox="1"/>
          <p:nvPr/>
        </p:nvSpPr>
        <p:spPr>
          <a:xfrm>
            <a:off x="2333824" y="1205404"/>
            <a:ext cx="73978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1. HERMANOS</a:t>
            </a:r>
            <a:endParaRPr lang="es-CL" sz="3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0151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49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408627" y="595401"/>
            <a:ext cx="11402373" cy="141270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661232" y="949866"/>
            <a:ext cx="1085906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2: ESTUDIANTES PRIORITARIOS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3225" y="2157305"/>
            <a:ext cx="11402373" cy="44757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17519" y="2312141"/>
            <a:ext cx="11402373" cy="4303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segunda prioridad un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15% de estudiantes prioritarios por nivel en el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Este criterio se aplica, siempre y cuando el porcentaje de alumnos prioritarios por nivel en el establecimiento sea menor al 15%.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ES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estudiantes prioritarios, mientras se mantengan como prioritarios, están eximidos de cualquier tipo de cobro de financiamiento compartido</a:t>
            </a: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si es que el establecimiento está adscrito a la Subvención Escolar Preferencial (SEP)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La calidad de estudiante prioritario es determinado anualmente por el Ministerio de Educación, con datos entregados por el Ministerio de Desarrollo Social.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Para saber si un estudiante es prioritario debe ingresar a www.ayudamineduc.cl y en el menú principal hacer clic en “Certificados en Línea”.</a:t>
            </a:r>
          </a:p>
        </p:txBody>
      </p:sp>
    </p:spTree>
    <p:extLst>
      <p:ext uri="{BB962C8B-B14F-4D97-AF65-F5344CB8AC3E}">
        <p14:creationId xmlns:p14="http://schemas.microsoft.com/office/powerpoint/2010/main" val="4272932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408627" y="554457"/>
            <a:ext cx="11402373" cy="153761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1182213" y="977162"/>
            <a:ext cx="981711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3: HIJOS DE FUNCIONARIOS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3225" y="2198248"/>
            <a:ext cx="11402373" cy="416824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17519" y="2325789"/>
            <a:ext cx="11474431" cy="386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tercera prioridad aquellos postulantes que su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padre o madre realicen labores de forma permanente dentro del establecimiento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Debe estar con contrato vigente al primer día que comienza el periodo de postulación en la región respectiva. </a:t>
            </a: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 incluye además a funcionarios subcontratados. Esta información la reportan los mismos establecimientos.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Para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trabajadores de los DAEM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aplica este criterio si su contrato de trabajo explicita que sus funciones son en un establecimiento específico.</a:t>
            </a:r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09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408627" y="517261"/>
            <a:ext cx="11402373" cy="153761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992807" y="967262"/>
            <a:ext cx="619592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4: EXALUMNO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3225" y="2157304"/>
            <a:ext cx="11402373" cy="4181892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17519" y="2288593"/>
            <a:ext cx="11474431" cy="383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cuarta prioridad aquellos postulantes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que deseen volver al establecimiento, siempre y cuando no hayan sido expulsados.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FF000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Esta información se contrasta con el registro de expulsados de la Superintendencia de Educación.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confundir expulsión con cancelación de matrícula:</a:t>
            </a: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expulsión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es la interrupción abrupta e inmediata del proceso de aprendizaje donde el estudiante queda sin escolaridad hasta que se matricule en otro establecimiento.</a:t>
            </a: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cancelación de matrícula o no renovación de matrícula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se hace efectiva al término del año escolar, es decir, el estudiante pierde su matrícula para el año siguiente. </a:t>
            </a:r>
          </a:p>
        </p:txBody>
      </p:sp>
    </p:spTree>
    <p:extLst>
      <p:ext uri="{BB962C8B-B14F-4D97-AF65-F5344CB8AC3E}">
        <p14:creationId xmlns:p14="http://schemas.microsoft.com/office/powerpoint/2010/main" val="218962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13403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1324695" y="525802"/>
            <a:ext cx="944200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8. ¿CÓMO FUNCIONA LA POSTULACIÓN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FAMILIAR ENTRE HERMANOS? </a:t>
            </a:r>
            <a:endParaRPr lang="es-CL" sz="3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792927"/>
            <a:ext cx="11402373" cy="482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un apoderado</a:t>
            </a:r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256527" y="2014207"/>
            <a:ext cx="11402373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realiza la postulación de varios hermanos consanguíneos, y los hermanos tienen entre sus preferencias establecimientos en común, el sistema le preguntará lo siguiente: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11CB44A4-6F08-42C1-92DA-A1CC6DE601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278" r="14224" b="8696"/>
          <a:stretch/>
        </p:blipFill>
        <p:spPr bwMode="auto">
          <a:xfrm>
            <a:off x="2497217" y="3060473"/>
            <a:ext cx="7206146" cy="34821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6070C5D-4CC6-4E0D-BE8C-0BC6B05F7FDD}"/>
              </a:ext>
            </a:extLst>
          </p:cNvPr>
          <p:cNvSpPr/>
          <p:nvPr/>
        </p:nvSpPr>
        <p:spPr>
          <a:xfrm>
            <a:off x="2585543" y="4130566"/>
            <a:ext cx="3447393" cy="229790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5B4CBD9F-DFFC-4C21-AA75-41EE19EEE73B}"/>
              </a:ext>
            </a:extLst>
          </p:cNvPr>
          <p:cNvSpPr/>
          <p:nvPr/>
        </p:nvSpPr>
        <p:spPr>
          <a:xfrm>
            <a:off x="6111762" y="4125309"/>
            <a:ext cx="3447393" cy="229790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885189C5-35E1-452A-B9C1-2358B0EF4145}"/>
              </a:ext>
            </a:extLst>
          </p:cNvPr>
          <p:cNvCxnSpPr>
            <a:cxnSpLocks/>
          </p:cNvCxnSpPr>
          <p:nvPr/>
        </p:nvCxnSpPr>
        <p:spPr>
          <a:xfrm>
            <a:off x="2254469" y="4351283"/>
            <a:ext cx="3310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61EF98C5-857E-4511-8B64-7B208142FD0F}"/>
              </a:ext>
            </a:extLst>
          </p:cNvPr>
          <p:cNvSpPr/>
          <p:nvPr/>
        </p:nvSpPr>
        <p:spPr>
          <a:xfrm>
            <a:off x="-398387" y="4207222"/>
            <a:ext cx="2681418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r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OPCIÓN</a:t>
            </a:r>
          </a:p>
          <a:p>
            <a:pPr marL="228600" algn="r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INDEPENDIENTE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4FB257C5-437E-4066-99F2-ED2718590C13}"/>
              </a:ext>
            </a:extLst>
          </p:cNvPr>
          <p:cNvSpPr/>
          <p:nvPr/>
        </p:nvSpPr>
        <p:spPr>
          <a:xfrm>
            <a:off x="9689010" y="3846560"/>
            <a:ext cx="2681418" cy="106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OPCIÓN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FAMILIAR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xmlns="" id="{9C56618F-0405-4387-9651-EC98DC0903A8}"/>
              </a:ext>
            </a:extLst>
          </p:cNvPr>
          <p:cNvCxnSpPr>
            <a:cxnSpLocks/>
          </p:cNvCxnSpPr>
          <p:nvPr/>
        </p:nvCxnSpPr>
        <p:spPr>
          <a:xfrm>
            <a:off x="9559155" y="4364465"/>
            <a:ext cx="3310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09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31647"/>
            <a:ext cx="11402373" cy="13403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916538" y="746496"/>
            <a:ext cx="623279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OPCIÓN 1 INDEPENDIENTE</a:t>
            </a:r>
            <a:endParaRPr lang="es-CL" sz="3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964593"/>
            <a:ext cx="11402373" cy="4461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278468" y="2467029"/>
            <a:ext cx="6165367" cy="2698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elegir esta opción,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orden del listado de preferencias de cada postulante se respetará de manera independiente entre uno y otro hermano,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esto no excluye la posibilidad de que puedan quedar juntos en un mismo establecimiento que postularon en común.</a:t>
            </a:r>
            <a:endParaRPr lang="es-ES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11CB44A4-6F08-42C1-92DA-A1CC6DE601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278" r="14224" b="8696"/>
          <a:stretch/>
        </p:blipFill>
        <p:spPr bwMode="auto">
          <a:xfrm>
            <a:off x="6764322" y="2627036"/>
            <a:ext cx="4921854" cy="23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6070C5D-4CC6-4E0D-BE8C-0BC6B05F7FDD}"/>
              </a:ext>
            </a:extLst>
          </p:cNvPr>
          <p:cNvSpPr/>
          <p:nvPr/>
        </p:nvSpPr>
        <p:spPr>
          <a:xfrm>
            <a:off x="6881985" y="3368769"/>
            <a:ext cx="2346861" cy="16366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91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13403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3645104" y="746496"/>
            <a:ext cx="477566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OPCIÓN 2 FAMILIAR</a:t>
            </a:r>
            <a:endParaRPr lang="es-CL" sz="3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934997"/>
            <a:ext cx="11402373" cy="4645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266579" y="1975941"/>
            <a:ext cx="6165367" cy="4585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elegir esta opción,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sistema privilegiará por sobre todo que los hermanos puedan ser admitidos en un mismo establecimiento,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aunque no asegura esta posibilidad.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Es importante aclarar, que si un hermano mayor, queda admitido en un establecimiento de su listado de preferencias, inmediatamente el sistema modifica el orden del listado de preferencias del o los hermanos menores, poniendo en primer lugar, el establecimiento en el que fue admitido el hermano mayor.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11CB44A4-6F08-42C1-92DA-A1CC6DE601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278" r="14224" b="8696"/>
          <a:stretch/>
        </p:blipFill>
        <p:spPr bwMode="auto">
          <a:xfrm>
            <a:off x="6764322" y="2627036"/>
            <a:ext cx="4921854" cy="23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6070C5D-4CC6-4E0D-BE8C-0BC6B05F7FDD}"/>
              </a:ext>
            </a:extLst>
          </p:cNvPr>
          <p:cNvSpPr/>
          <p:nvPr/>
        </p:nvSpPr>
        <p:spPr>
          <a:xfrm>
            <a:off x="9206964" y="3358521"/>
            <a:ext cx="2346861" cy="16366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135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21084" y="5495926"/>
            <a:ext cx="1552326" cy="155232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409670" y="539083"/>
            <a:ext cx="1131111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1. ¿QUÉ ES EL SISTEMA DE ADMISIÓN ESCOLAR?</a:t>
            </a:r>
            <a:endParaRPr lang="es-CL" sz="3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213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75763" y="1382465"/>
            <a:ext cx="11402373" cy="187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Ministerio de Educación, pone a disposición de las familias, la página web </a:t>
            </a:r>
            <a:r>
              <a:rPr lang="es-ES" sz="2400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www.sistemadeadmisionescolar.cl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la cual podrás postular a todos los establecimientos públicos y particulares subvencionados del país, donde encontrarás toda la información necesaria del proceso de postulación 2019, para el año académico 2020.</a:t>
            </a: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813DF5A-E8ED-40DA-976C-91AF25F80C0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76476" y="3807830"/>
            <a:ext cx="3166280" cy="1697273"/>
          </a:xfrm>
          <a:prstGeom prst="rect">
            <a:avLst/>
          </a:prstGeom>
        </p:spPr>
      </p:pic>
      <p:pic>
        <p:nvPicPr>
          <p:cNvPr id="1028" name="Picture 4" descr="Resultado de imagen para laptop png">
            <a:extLst>
              <a:ext uri="{FF2B5EF4-FFF2-40B4-BE49-F238E27FC236}">
                <a16:creationId xmlns:a16="http://schemas.microsoft.com/office/drawing/2014/main" xmlns="" id="{AD1F7034-620E-47BB-945F-2E0B3469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1" y="3675321"/>
            <a:ext cx="4660336" cy="277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CF4F16EA-E278-4260-ACFD-9D78C9CAB5B8}"/>
              </a:ext>
            </a:extLst>
          </p:cNvPr>
          <p:cNvSpPr/>
          <p:nvPr/>
        </p:nvSpPr>
        <p:spPr>
          <a:xfrm>
            <a:off x="4742029" y="3892217"/>
            <a:ext cx="7048724" cy="1886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Puedes ingresar a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www.sistemadeadmisionescolar.cl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desde cualquier computador con conexión a internet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realizar tu postulación. </a:t>
            </a:r>
          </a:p>
        </p:txBody>
      </p:sp>
    </p:spTree>
    <p:extLst>
      <p:ext uri="{BB962C8B-B14F-4D97-AF65-F5344CB8AC3E}">
        <p14:creationId xmlns:p14="http://schemas.microsoft.com/office/powerpoint/2010/main" val="2515478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666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-521734" y="608252"/>
            <a:ext cx="131973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7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9. ¿QUÉ SON LOS PROCEDIMIENTOS ESPECIALES DE ADMISIÓN? </a:t>
            </a:r>
            <a:endParaRPr lang="es-CL" sz="27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421" y="1309371"/>
            <a:ext cx="11402373" cy="516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269763" y="1571621"/>
            <a:ext cx="11402373" cy="474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Existen establecimientos que pueden realizar procedimientos especiales para cupos de:</a:t>
            </a:r>
          </a:p>
          <a:p>
            <a:pPr marL="6858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Programa de Integración Escolar (PIE)</a:t>
            </a:r>
          </a:p>
          <a:p>
            <a:pPr marL="6858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Alta Exigencia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postula a estos cupos?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 través de la misma página web www.sistemadeadmisionescolar.cl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página web informará el lugar, fecha y hora para presentar los antecedentes solicitados.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participar de estos procesos, además de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presentarse presencialmente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se debe postular a través de la página web agregando el establecimiento al listado de preferencias.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el estudiante no es admitido en el establecimiento por este procedimiento especial, seguirá participando en el proceso general de admisión como postulante regular. </a:t>
            </a:r>
          </a:p>
        </p:txBody>
      </p:sp>
    </p:spTree>
    <p:extLst>
      <p:ext uri="{BB962C8B-B14F-4D97-AF65-F5344CB8AC3E}">
        <p14:creationId xmlns:p14="http://schemas.microsoft.com/office/powerpoint/2010/main" val="2830206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6738711" cy="135450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479563" y="536402"/>
            <a:ext cx="65565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¿Dónde postulo a estos procedimientos especiales?</a:t>
            </a:r>
            <a:endParaRPr lang="es-CL" sz="32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75773" y="1856703"/>
            <a:ext cx="11402373" cy="4754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21AEB52-DC3D-4628-9245-FE774369A40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2504" r="13374" b="1677"/>
          <a:stretch/>
        </p:blipFill>
        <p:spPr bwMode="auto">
          <a:xfrm>
            <a:off x="7195930" y="445295"/>
            <a:ext cx="4649858" cy="230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BB8DAEA-1205-4F19-8B44-65F94837191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35775" r="13571"/>
          <a:stretch/>
        </p:blipFill>
        <p:spPr bwMode="auto">
          <a:xfrm>
            <a:off x="7182126" y="2432906"/>
            <a:ext cx="4620297" cy="2129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3EC4E6C-E872-4742-822A-CCC8D0E25B4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50624" r="13983"/>
          <a:stretch/>
        </p:blipFill>
        <p:spPr bwMode="auto">
          <a:xfrm>
            <a:off x="7268264" y="4535450"/>
            <a:ext cx="4448019" cy="1479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181954B8-D015-49F4-83B9-3A0921B20BC8}"/>
              </a:ext>
            </a:extLst>
          </p:cNvPr>
          <p:cNvSpPr/>
          <p:nvPr/>
        </p:nvSpPr>
        <p:spPr>
          <a:xfrm>
            <a:off x="7460421" y="4476249"/>
            <a:ext cx="2319683" cy="12161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FE193F4-0B7B-4DEF-95FC-95B10433237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t="50624" r="44908" b="11020"/>
          <a:stretch/>
        </p:blipFill>
        <p:spPr bwMode="auto">
          <a:xfrm>
            <a:off x="2782621" y="4253283"/>
            <a:ext cx="4229177" cy="217066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2A310FD7-E797-4348-AD2B-C254F464C0DF}"/>
              </a:ext>
            </a:extLst>
          </p:cNvPr>
          <p:cNvCxnSpPr/>
          <p:nvPr/>
        </p:nvCxnSpPr>
        <p:spPr>
          <a:xfrm flipH="1">
            <a:off x="7036075" y="5084301"/>
            <a:ext cx="4000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88DC005-8776-443F-AFA9-CF391451F7A6}"/>
              </a:ext>
            </a:extLst>
          </p:cNvPr>
          <p:cNvSpPr/>
          <p:nvPr/>
        </p:nvSpPr>
        <p:spPr>
          <a:xfrm>
            <a:off x="164217" y="1595561"/>
            <a:ext cx="6964071" cy="24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ingresar a la ficha de cada establecimiento se podrá visualizar si tiene o no algún procedimiento especial.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Podrá revisar la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fecha, lugar y podrás descargar los antecedentes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solicitados.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procedimiento es presencial, para participar es necesario agregar al establecimiento a su listado de preferencias,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presionando “AGREGAR ESTABLECIMIENTO”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A569403D-2302-4051-97D5-EC288E7DBF6D}"/>
              </a:ext>
            </a:extLst>
          </p:cNvPr>
          <p:cNvSpPr/>
          <p:nvPr/>
        </p:nvSpPr>
        <p:spPr>
          <a:xfrm>
            <a:off x="2904639" y="4648525"/>
            <a:ext cx="2750173" cy="374047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63F2C694-3D85-46F3-A6CA-D6037D49F213}"/>
              </a:ext>
            </a:extLst>
          </p:cNvPr>
          <p:cNvSpPr/>
          <p:nvPr/>
        </p:nvSpPr>
        <p:spPr>
          <a:xfrm>
            <a:off x="3969196" y="5812270"/>
            <a:ext cx="1685616" cy="374047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7D8EBA82-ED69-4E19-A76F-E9C3D1B9BCFE}"/>
              </a:ext>
            </a:extLst>
          </p:cNvPr>
          <p:cNvSpPr/>
          <p:nvPr/>
        </p:nvSpPr>
        <p:spPr>
          <a:xfrm>
            <a:off x="10091392" y="643284"/>
            <a:ext cx="1621045" cy="45444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5358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246514"/>
            <a:ext cx="11402373" cy="14762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-122830" y="365125"/>
            <a:ext cx="1177163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10. PROCEDIMIENTO ESPECIAL PROGRAMA DE INTEGRACIÓN ESCOLAR (PIE)</a:t>
            </a:r>
            <a:endParaRPr lang="es-CL" sz="32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75773" y="1710190"/>
            <a:ext cx="11402373" cy="3672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479236" y="1114677"/>
            <a:ext cx="11402373" cy="3740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8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Establecimientos adscritos al Programa de Integración Escolar (PIE), podrán desarrollar procedimientos especiales para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estudiantes con necesidades educativas especiales permanentes (NEEP)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procesos deberán ser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transparentes y objetivos 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no podrán considerar el rendimiento pasado del postulante.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se podrán solicitar antecedentes económicos, test de habilidades o cobros.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Solo se puede solicitar información para determinar que el estudiante tiene una NEEP, pero no se puede utilizar el tipo de discapacidad como criterio de admisión.</a:t>
            </a: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xmlns="" id="{81376754-000D-45C5-9B39-DE9CFF981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30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220010"/>
            <a:ext cx="11402373" cy="8666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-120210" y="392990"/>
            <a:ext cx="123886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11. PROCEDIMIENTO ESPECIAL ESTABLECIMIENTO ALTA EXIGENCIA</a:t>
            </a:r>
            <a:endParaRPr lang="es-CL" sz="2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084480"/>
            <a:ext cx="11412846" cy="5553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09512" y="1272865"/>
            <a:ext cx="11468634" cy="526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Establecimientos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autorizados a seleccionar un porcentaje de sus vacantes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mediante prueba académica.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1600" u="sng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u="sng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Las pruebas de admisión solo deben tener un fin académico, por lo que </a:t>
            </a:r>
            <a:r>
              <a:rPr lang="es-ES" sz="1600" u="sng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pueden solicitar: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Cobros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para participar en los procesos de admisión;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</a:t>
            </a: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antecedentes socioeconómicos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de la familia del estudiante, tales como liquidaciones de sueldo de padres o apoderados, antecedentes de escolaridad de los padres, ficha de protección social de la familia o categorización en el Fondo Nacional de Salud.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</a:t>
            </a: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antecedentes médicos 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del estudiante, tales como fichas de antecedentes médicos, oftalmológicos, </a:t>
            </a:r>
            <a:r>
              <a:rPr lang="es-ES" sz="1500" dirty="0" err="1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audiométricos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psiquiátricos, psicológicos, neurológicos y psicopedagógicos, salvo en aquellos casos en que la misma ley los requiera para la admisión de los postulantes;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</a:t>
            </a: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antecedentes tales como certificados de bautismo y/o de matrimonio civil y/o religioso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u otros con la finalidad de conocer el credo o estado civil de los padres o apoderados del estudiante;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cualquier otro documento o antecedente que tenga por objeto discriminar arbitrariamente entre los postulantes, tales como informes de personalidad, registro de observaciones personales de los estudiantes, fotografías del grupo familiar, entre otros.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64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736139" y="483394"/>
            <a:ext cx="668163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12. TIPS PARA POSTULAR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5125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025274" y="1601132"/>
            <a:ext cx="10515601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Puedes postular cualquier día mientras dure el Periodo Principal de postulación.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influye si postulas el primer o último día.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eres admitido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en uno de los establecimientos a los que postulaste,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liberarás el cupo de tu actual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independiente de que aceptes o rechaces la asignación.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Debes tener tu cédula de identidad vigente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eres extranjero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y tú o tu postulante no tiene RUN nacional, acércate a una oficina de Ayuda Mineduc.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Agrega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a tu lista de preferencias,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solo establecimientos que sean de tu interés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que estés dispuesto a matricularte.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xmlns="" id="{9308A83B-0E1F-47CB-AE47-29569E705750}"/>
              </a:ext>
            </a:extLst>
          </p:cNvPr>
          <p:cNvSpPr/>
          <p:nvPr/>
        </p:nvSpPr>
        <p:spPr>
          <a:xfrm>
            <a:off x="953714" y="172461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5CD9B2A2-9C03-4690-811C-2F731657EC5F}"/>
              </a:ext>
            </a:extLst>
          </p:cNvPr>
          <p:cNvSpPr/>
          <p:nvPr/>
        </p:nvSpPr>
        <p:spPr>
          <a:xfrm>
            <a:off x="856310" y="273888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4" name="Estrella: 5 puntas 13">
            <a:extLst>
              <a:ext uri="{FF2B5EF4-FFF2-40B4-BE49-F238E27FC236}">
                <a16:creationId xmlns:a16="http://schemas.microsoft.com/office/drawing/2014/main" xmlns="" id="{D881F9C9-B22A-410F-BAD2-CB911A2E7967}"/>
              </a:ext>
            </a:extLst>
          </p:cNvPr>
          <p:cNvSpPr/>
          <p:nvPr/>
        </p:nvSpPr>
        <p:spPr>
          <a:xfrm>
            <a:off x="960342" y="281791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FAA57CC-A755-408D-A854-F3C37317863D}"/>
              </a:ext>
            </a:extLst>
          </p:cNvPr>
          <p:cNvSpPr/>
          <p:nvPr/>
        </p:nvSpPr>
        <p:spPr>
          <a:xfrm>
            <a:off x="843056" y="3968786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047817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6A707967-4077-409E-8655-E0D1B91E3A88}"/>
              </a:ext>
            </a:extLst>
          </p:cNvPr>
          <p:cNvSpPr/>
          <p:nvPr/>
        </p:nvSpPr>
        <p:spPr>
          <a:xfrm>
            <a:off x="843058" y="5053277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8" name="Estrella: 5 puntas 17">
            <a:extLst>
              <a:ext uri="{FF2B5EF4-FFF2-40B4-BE49-F238E27FC236}">
                <a16:creationId xmlns:a16="http://schemas.microsoft.com/office/drawing/2014/main" xmlns="" id="{5079E654-7DEA-40A3-9000-B9EC88B1CF1A}"/>
              </a:ext>
            </a:extLst>
          </p:cNvPr>
          <p:cNvSpPr/>
          <p:nvPr/>
        </p:nvSpPr>
        <p:spPr>
          <a:xfrm>
            <a:off x="947090" y="5132308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78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750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374081" y="458675"/>
            <a:ext cx="603242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13. CALENDARIO </a:t>
            </a:r>
            <a:r>
              <a:rPr lang="es-ES" sz="4000" b="1" dirty="0" smtClean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2024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-384146" y="1276121"/>
            <a:ext cx="11402373" cy="5221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42029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xmlns="" id="{9308A83B-0E1F-47CB-AE47-29569E705750}"/>
              </a:ext>
            </a:extLst>
          </p:cNvPr>
          <p:cNvSpPr/>
          <p:nvPr/>
        </p:nvSpPr>
        <p:spPr>
          <a:xfrm>
            <a:off x="953714" y="149932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FAA57CC-A755-408D-A854-F3C37317863D}"/>
              </a:ext>
            </a:extLst>
          </p:cNvPr>
          <p:cNvSpPr/>
          <p:nvPr/>
        </p:nvSpPr>
        <p:spPr>
          <a:xfrm>
            <a:off x="843056" y="385206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393109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80F0EB9-4A62-48C8-9407-9B30EB3307FF}"/>
              </a:ext>
            </a:extLst>
          </p:cNvPr>
          <p:cNvSpPr/>
          <p:nvPr/>
        </p:nvSpPr>
        <p:spPr>
          <a:xfrm>
            <a:off x="244335" y="1396879"/>
            <a:ext cx="5914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PERIODO PRINCIPAL DE POSTULACIÓN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A73D7AE0-7205-449C-A8BE-FAE8430B2E67}"/>
              </a:ext>
            </a:extLst>
          </p:cNvPr>
          <p:cNvSpPr/>
          <p:nvPr/>
        </p:nvSpPr>
        <p:spPr>
          <a:xfrm>
            <a:off x="1020419" y="1715724"/>
            <a:ext cx="113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NORTE</a:t>
            </a:r>
            <a:endParaRPr lang="es-CL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091149A0-AB8A-4529-9842-AB450F3B28BA}"/>
              </a:ext>
            </a:extLst>
          </p:cNvPr>
          <p:cNvSpPr/>
          <p:nvPr/>
        </p:nvSpPr>
        <p:spPr>
          <a:xfrm>
            <a:off x="1809553" y="1710532"/>
            <a:ext cx="6265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al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agosto</a:t>
            </a:r>
            <a:r>
              <a:rPr lang="es-CL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F6CE79DF-A6A3-40DE-9B0D-DE164A7E5FE7}"/>
              </a:ext>
            </a:extLst>
          </p:cNvPr>
          <p:cNvSpPr/>
          <p:nvPr/>
        </p:nvSpPr>
        <p:spPr>
          <a:xfrm>
            <a:off x="1033670" y="1997012"/>
            <a:ext cx="113471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Regiones de Arica y Parinacota, Tarapacá, Antofagasta, Atacama, Coquimbo </a:t>
            </a:r>
            <a:r>
              <a:rPr lang="es-ES" sz="1600" dirty="0" smtClean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Valparaíso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326702BF-8BFA-4EAC-8580-B5875BB286BD}"/>
              </a:ext>
            </a:extLst>
          </p:cNvPr>
          <p:cNvSpPr/>
          <p:nvPr/>
        </p:nvSpPr>
        <p:spPr>
          <a:xfrm>
            <a:off x="1027047" y="2411464"/>
            <a:ext cx="113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RM</a:t>
            </a:r>
            <a:endParaRPr lang="es-CL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CE6DE850-B4EF-4D60-97FE-F3AE0675CC23}"/>
              </a:ext>
            </a:extLst>
          </p:cNvPr>
          <p:cNvSpPr/>
          <p:nvPr/>
        </p:nvSpPr>
        <p:spPr>
          <a:xfrm>
            <a:off x="1458373" y="2406272"/>
            <a:ext cx="61483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al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agosto</a:t>
            </a:r>
            <a:r>
              <a:rPr lang="es-CL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E332C5E7-C405-4AE8-8431-3D3D9A68FB5D}"/>
              </a:ext>
            </a:extLst>
          </p:cNvPr>
          <p:cNvSpPr/>
          <p:nvPr/>
        </p:nvSpPr>
        <p:spPr>
          <a:xfrm>
            <a:off x="1040298" y="269275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Región Metropolitana. 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9A715DE4-D68D-4EAC-83D3-34E016DF7B17}"/>
              </a:ext>
            </a:extLst>
          </p:cNvPr>
          <p:cNvSpPr/>
          <p:nvPr/>
        </p:nvSpPr>
        <p:spPr>
          <a:xfrm>
            <a:off x="1033675" y="3107205"/>
            <a:ext cx="113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SUR</a:t>
            </a:r>
            <a:endParaRPr lang="es-CL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9887D622-22AF-4714-8488-531EEB636F2C}"/>
              </a:ext>
            </a:extLst>
          </p:cNvPr>
          <p:cNvSpPr/>
          <p:nvPr/>
        </p:nvSpPr>
        <p:spPr>
          <a:xfrm>
            <a:off x="1571019" y="3102013"/>
            <a:ext cx="58848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al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agosto</a:t>
            </a:r>
            <a:r>
              <a:rPr lang="es-CL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0CE370D4-155D-4E8B-B959-9A47E0623921}"/>
              </a:ext>
            </a:extLst>
          </p:cNvPr>
          <p:cNvSpPr/>
          <p:nvPr/>
        </p:nvSpPr>
        <p:spPr>
          <a:xfrm>
            <a:off x="1046926" y="3388493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Regiones de O´Higgins, Maule, Biobío, Ñuble, La Araucanía, Los Ríos, Los Lagos, Aysén y Magallanes.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5FADF179-0FEF-42CD-8DD1-54FE4BBEAF87}"/>
              </a:ext>
            </a:extLst>
          </p:cNvPr>
          <p:cNvSpPr/>
          <p:nvPr/>
        </p:nvSpPr>
        <p:spPr>
          <a:xfrm>
            <a:off x="1233994" y="1735433"/>
            <a:ext cx="10703197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147FE6DA-610B-4972-8E7A-3B6892D6CA9D}"/>
              </a:ext>
            </a:extLst>
          </p:cNvPr>
          <p:cNvSpPr/>
          <p:nvPr/>
        </p:nvSpPr>
        <p:spPr>
          <a:xfrm>
            <a:off x="1227371" y="243117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xmlns="" id="{47A3CC07-104D-4156-9B2A-DC4C87D8CC6C}"/>
              </a:ext>
            </a:extLst>
          </p:cNvPr>
          <p:cNvSpPr/>
          <p:nvPr/>
        </p:nvSpPr>
        <p:spPr>
          <a:xfrm>
            <a:off x="1233999" y="3113658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2D509548-36BE-42CF-A689-E0B4B4D178EF}"/>
              </a:ext>
            </a:extLst>
          </p:cNvPr>
          <p:cNvSpPr/>
          <p:nvPr/>
        </p:nvSpPr>
        <p:spPr>
          <a:xfrm>
            <a:off x="1032842" y="3881659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PERIODO PRINCIPAL DE POSTULACIÓN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C900D71D-A2D4-4A91-A1A3-BEAB50B20ED3}"/>
              </a:ext>
            </a:extLst>
          </p:cNvPr>
          <p:cNvSpPr/>
          <p:nvPr/>
        </p:nvSpPr>
        <p:spPr>
          <a:xfrm>
            <a:off x="1060806" y="4221817"/>
            <a:ext cx="63950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octubre al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23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octubre</a:t>
            </a:r>
            <a:r>
              <a:rPr lang="es-CL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C2CA3D37-F8D2-45FE-8200-69AB5FD95003}"/>
              </a:ext>
            </a:extLst>
          </p:cNvPr>
          <p:cNvSpPr/>
          <p:nvPr/>
        </p:nvSpPr>
        <p:spPr>
          <a:xfrm>
            <a:off x="1053550" y="4508297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DBB6FF19-EA91-434F-99F5-EB546A7C5D7E}"/>
              </a:ext>
            </a:extLst>
          </p:cNvPr>
          <p:cNvSpPr/>
          <p:nvPr/>
        </p:nvSpPr>
        <p:spPr>
          <a:xfrm>
            <a:off x="1253875" y="4246718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D3125119-C07A-477C-B444-8300F80B3C22}"/>
              </a:ext>
            </a:extLst>
          </p:cNvPr>
          <p:cNvSpPr/>
          <p:nvPr/>
        </p:nvSpPr>
        <p:spPr>
          <a:xfrm>
            <a:off x="836430" y="4958623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52" name="Estrella: 5 puntas 51">
            <a:extLst>
              <a:ext uri="{FF2B5EF4-FFF2-40B4-BE49-F238E27FC236}">
                <a16:creationId xmlns:a16="http://schemas.microsoft.com/office/drawing/2014/main" xmlns="" id="{CF4032DB-6365-48F0-9707-CBA62AEFE22F}"/>
              </a:ext>
            </a:extLst>
          </p:cNvPr>
          <p:cNvSpPr/>
          <p:nvPr/>
        </p:nvSpPr>
        <p:spPr>
          <a:xfrm>
            <a:off x="940462" y="5037654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0C10280F-DE7A-4767-A524-FF3C37D39264}"/>
              </a:ext>
            </a:extLst>
          </p:cNvPr>
          <p:cNvSpPr/>
          <p:nvPr/>
        </p:nvSpPr>
        <p:spPr>
          <a:xfrm>
            <a:off x="1012964" y="4988214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LISTAS DE ESPERA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DE4F4CAD-DF26-4346-A5EB-581788CA82F3}"/>
              </a:ext>
            </a:extLst>
          </p:cNvPr>
          <p:cNvSpPr/>
          <p:nvPr/>
        </p:nvSpPr>
        <p:spPr>
          <a:xfrm>
            <a:off x="1054180" y="5328372"/>
            <a:ext cx="6552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04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noviembre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91320B9A-7A7B-4AFE-BC2D-DF1BB0BAA699}"/>
              </a:ext>
            </a:extLst>
          </p:cNvPr>
          <p:cNvSpPr/>
          <p:nvPr/>
        </p:nvSpPr>
        <p:spPr>
          <a:xfrm>
            <a:off x="1046924" y="561485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1BF737AE-954E-4056-BF3A-279FC7020DBD}"/>
              </a:ext>
            </a:extLst>
          </p:cNvPr>
          <p:cNvSpPr/>
          <p:nvPr/>
        </p:nvSpPr>
        <p:spPr>
          <a:xfrm>
            <a:off x="1247249" y="535327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24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750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644957" y="483394"/>
            <a:ext cx="480131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CALENDARIO </a:t>
            </a:r>
            <a:r>
              <a:rPr lang="es-ES" sz="4000" b="1" dirty="0" smtClean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2024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191281"/>
            <a:ext cx="11402373" cy="4167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42029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xmlns="" id="{9308A83B-0E1F-47CB-AE47-29569E705750}"/>
              </a:ext>
            </a:extLst>
          </p:cNvPr>
          <p:cNvSpPr/>
          <p:nvPr/>
        </p:nvSpPr>
        <p:spPr>
          <a:xfrm>
            <a:off x="953714" y="149932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FAA57CC-A755-408D-A854-F3C37317863D}"/>
              </a:ext>
            </a:extLst>
          </p:cNvPr>
          <p:cNvSpPr/>
          <p:nvPr/>
        </p:nvSpPr>
        <p:spPr>
          <a:xfrm>
            <a:off x="843056" y="2553359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2632390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80F0EB9-4A62-48C8-9407-9B30EB3307FF}"/>
              </a:ext>
            </a:extLst>
          </p:cNvPr>
          <p:cNvSpPr/>
          <p:nvPr/>
        </p:nvSpPr>
        <p:spPr>
          <a:xfrm>
            <a:off x="1026212" y="1396879"/>
            <a:ext cx="5914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PERIODO POSTULACIÓN COMPLEMENTARIA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091149A0-AB8A-4529-9842-AB450F3B28BA}"/>
              </a:ext>
            </a:extLst>
          </p:cNvPr>
          <p:cNvSpPr/>
          <p:nvPr/>
        </p:nvSpPr>
        <p:spPr>
          <a:xfrm>
            <a:off x="1054180" y="1710532"/>
            <a:ext cx="7135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noviembre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22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noviembre</a:t>
            </a:r>
            <a:r>
              <a:rPr lang="es-CL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F6CE79DF-A6A3-40DE-9B0D-DE164A7E5FE7}"/>
              </a:ext>
            </a:extLst>
          </p:cNvPr>
          <p:cNvSpPr/>
          <p:nvPr/>
        </p:nvSpPr>
        <p:spPr>
          <a:xfrm>
            <a:off x="1033670" y="199701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5FADF179-0FEF-42CD-8DD1-54FE4BBEAF87}"/>
              </a:ext>
            </a:extLst>
          </p:cNvPr>
          <p:cNvSpPr/>
          <p:nvPr/>
        </p:nvSpPr>
        <p:spPr>
          <a:xfrm>
            <a:off x="1233995" y="173543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2D509548-36BE-42CF-A689-E0B4B4D178EF}"/>
              </a:ext>
            </a:extLst>
          </p:cNvPr>
          <p:cNvSpPr/>
          <p:nvPr/>
        </p:nvSpPr>
        <p:spPr>
          <a:xfrm>
            <a:off x="1032842" y="2582950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POSTULACIÓN COMPLEMENTARIA 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C900D71D-A2D4-4A91-A1A3-BEAB50B20ED3}"/>
              </a:ext>
            </a:extLst>
          </p:cNvPr>
          <p:cNvSpPr/>
          <p:nvPr/>
        </p:nvSpPr>
        <p:spPr>
          <a:xfrm>
            <a:off x="1060807" y="2923108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04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diciembre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C2CA3D37-F8D2-45FE-8200-69AB5FD95003}"/>
              </a:ext>
            </a:extLst>
          </p:cNvPr>
          <p:cNvSpPr/>
          <p:nvPr/>
        </p:nvSpPr>
        <p:spPr>
          <a:xfrm>
            <a:off x="1053550" y="3209588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DBB6FF19-EA91-434F-99F5-EB546A7C5D7E}"/>
              </a:ext>
            </a:extLst>
          </p:cNvPr>
          <p:cNvSpPr/>
          <p:nvPr/>
        </p:nvSpPr>
        <p:spPr>
          <a:xfrm>
            <a:off x="1253875" y="2948009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D3125119-C07A-477C-B444-8300F80B3C22}"/>
              </a:ext>
            </a:extLst>
          </p:cNvPr>
          <p:cNvSpPr/>
          <p:nvPr/>
        </p:nvSpPr>
        <p:spPr>
          <a:xfrm>
            <a:off x="836430" y="3659914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52" name="Estrella: 5 puntas 51">
            <a:extLst>
              <a:ext uri="{FF2B5EF4-FFF2-40B4-BE49-F238E27FC236}">
                <a16:creationId xmlns:a16="http://schemas.microsoft.com/office/drawing/2014/main" xmlns="" id="{CF4032DB-6365-48F0-9707-CBA62AEFE22F}"/>
              </a:ext>
            </a:extLst>
          </p:cNvPr>
          <p:cNvSpPr/>
          <p:nvPr/>
        </p:nvSpPr>
        <p:spPr>
          <a:xfrm>
            <a:off x="940462" y="3738945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0C10280F-DE7A-4767-A524-FF3C37D39264}"/>
              </a:ext>
            </a:extLst>
          </p:cNvPr>
          <p:cNvSpPr/>
          <p:nvPr/>
        </p:nvSpPr>
        <p:spPr>
          <a:xfrm>
            <a:off x="1026216" y="3689505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PERIODO DE MATRÍCULA PRESENCIAL EN EL ESTABLECIMIENTO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DE4F4CAD-DF26-4346-A5EB-581788CA82F3}"/>
              </a:ext>
            </a:extLst>
          </p:cNvPr>
          <p:cNvSpPr/>
          <p:nvPr/>
        </p:nvSpPr>
        <p:spPr>
          <a:xfrm>
            <a:off x="1054180" y="4029663"/>
            <a:ext cx="6552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diciembre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91320B9A-7A7B-4AFE-BC2D-DF1BB0BAA699}"/>
              </a:ext>
            </a:extLst>
          </p:cNvPr>
          <p:cNvSpPr/>
          <p:nvPr/>
        </p:nvSpPr>
        <p:spPr>
          <a:xfrm>
            <a:off x="1046924" y="4316143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1BF737AE-954E-4056-BF3A-279FC7020DBD}"/>
              </a:ext>
            </a:extLst>
          </p:cNvPr>
          <p:cNvSpPr/>
          <p:nvPr/>
        </p:nvSpPr>
        <p:spPr>
          <a:xfrm>
            <a:off x="1247249" y="4054564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xmlns="" id="{E47CF243-C6AF-4429-94B0-2106AA258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054066" y="483394"/>
            <a:ext cx="804579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14. PREGUNTAS FRECUENTES 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23306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209472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¿Dónde postulo?</a:t>
            </a:r>
            <a:endParaRPr lang="es-ES" sz="24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Debes realizar la postulación ingresando 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www.sistemadeadmisiónescolar.cl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desde cualquier computador o celular con acceso a internet, desde sus casas o desde algún punto de postulación que el Ministerio de Educación dispondrá a lo largo de todo el país.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Podrá informarse llamando al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600 600 26 26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 visitando la página www.sistemadeadmisiónescolar.cl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46457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73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394061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291430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hago si el nivel sugerido no corresponde al nivel efectivo de mi postulante?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Deberá dirigirse a las oficinas de Ayuda Mineduc de la región (www.ayudamineduc.cl) para realizar el cambio al nivel sugerido. 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caso de que el nivel no corresponda, debido a que el estudiante se encuentra realizando exámenes libres, deberá presentar el certificado de inscripción a los exámenes para modificar el nivel sugerido.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17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23306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pasa si mi postulante cumple 4 años posterior al 31 de marzo y quiero postularlo a </a:t>
            </a:r>
            <a:r>
              <a:rPr lang="es-ES" sz="24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pre-kínder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límite mínimo de edad legal para postular es tener los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4 años cumplidos al 31 de marzo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para el primer nivel de transición (</a:t>
            </a:r>
            <a:r>
              <a:rPr lang="es-ES" sz="2000" dirty="0" err="1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). Si el estudiante cumple los 4 años con posterioridad a esa fecha y aún no ingresa al sistema escolar, deberá esperar a que cumpla la edad para postular al curso correspondiente.</a:t>
            </a: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7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451239"/>
            <a:ext cx="11402373" cy="435133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985544" y="1947228"/>
            <a:ext cx="3862877" cy="333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Arica y Parinacota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Tarapacá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Antofagasta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Atacama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Coquimbo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Valparaíso</a:t>
            </a:r>
            <a:endParaRPr lang="es-CL" sz="2800" dirty="0">
              <a:solidFill>
                <a:srgbClr val="002060"/>
              </a:solidFill>
              <a:latin typeface="Gilmer Medium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04D34338-1760-49D7-9E4D-FD42EC90D7D1}"/>
              </a:ext>
            </a:extLst>
          </p:cNvPr>
          <p:cNvSpPr/>
          <p:nvPr/>
        </p:nvSpPr>
        <p:spPr>
          <a:xfrm>
            <a:off x="1037335" y="2141500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EB330AE3-CF80-47DF-945F-79105D31FA43}"/>
              </a:ext>
            </a:extLst>
          </p:cNvPr>
          <p:cNvSpPr/>
          <p:nvPr/>
        </p:nvSpPr>
        <p:spPr>
          <a:xfrm>
            <a:off x="1035814" y="2701766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0545C7F0-0D4C-4441-8248-4617C6020019}"/>
              </a:ext>
            </a:extLst>
          </p:cNvPr>
          <p:cNvSpPr/>
          <p:nvPr/>
        </p:nvSpPr>
        <p:spPr>
          <a:xfrm>
            <a:off x="1040856" y="3244264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CEE6E5B4-F4C5-4357-A1E4-4F4BC94DD0BE}"/>
              </a:ext>
            </a:extLst>
          </p:cNvPr>
          <p:cNvSpPr/>
          <p:nvPr/>
        </p:nvSpPr>
        <p:spPr>
          <a:xfrm>
            <a:off x="1057743" y="379230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7D589220-EF1B-4F2F-8CC2-801D80A6399E}"/>
              </a:ext>
            </a:extLst>
          </p:cNvPr>
          <p:cNvSpPr/>
          <p:nvPr/>
        </p:nvSpPr>
        <p:spPr>
          <a:xfrm>
            <a:off x="1052376" y="4366897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F694BF0D-3495-4B66-BE8B-261AF8A6021E}"/>
              </a:ext>
            </a:extLst>
          </p:cNvPr>
          <p:cNvSpPr/>
          <p:nvPr/>
        </p:nvSpPr>
        <p:spPr>
          <a:xfrm>
            <a:off x="1052376" y="4930347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xmlns="" id="{A7CF0BA3-94A5-488F-A905-40310075E422}"/>
              </a:ext>
            </a:extLst>
          </p:cNvPr>
          <p:cNvSpPr/>
          <p:nvPr/>
        </p:nvSpPr>
        <p:spPr>
          <a:xfrm>
            <a:off x="4762353" y="2086290"/>
            <a:ext cx="159710" cy="3137346"/>
          </a:xfrm>
          <a:prstGeom prst="rightBrace">
            <a:avLst>
              <a:gd name="adj1" fmla="val 8333"/>
              <a:gd name="adj2" fmla="val 491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0EB0827-5624-4BED-87EF-3AB52240D20D}"/>
              </a:ext>
            </a:extLst>
          </p:cNvPr>
          <p:cNvSpPr/>
          <p:nvPr/>
        </p:nvSpPr>
        <p:spPr>
          <a:xfrm>
            <a:off x="5260122" y="3941926"/>
            <a:ext cx="6160510" cy="1052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Ingresan todos los niveles</a:t>
            </a:r>
            <a:r>
              <a:rPr lang="es-CL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desde </a:t>
            </a:r>
            <a:r>
              <a:rPr lang="es-CL" sz="32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CL" sz="32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 4° medio</a:t>
            </a: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946034B4-B6C6-49FF-81D2-9C8E3A7EEE81}"/>
              </a:ext>
            </a:extLst>
          </p:cNvPr>
          <p:cNvSpPr/>
          <p:nvPr/>
        </p:nvSpPr>
        <p:spPr>
          <a:xfrm>
            <a:off x="5239921" y="2154636"/>
            <a:ext cx="590959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40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  <a:r>
              <a:rPr lang="es-ES" sz="4000" dirty="0" smtClean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y </a:t>
            </a:r>
            <a:r>
              <a:rPr lang="es-ES" sz="40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40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agosto</a:t>
            </a:r>
            <a:endParaRPr lang="es-ES" sz="40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4B1968A4-EB6F-4891-BD42-77A052C3523D}"/>
              </a:ext>
            </a:extLst>
          </p:cNvPr>
          <p:cNvSpPr txBox="1"/>
          <p:nvPr/>
        </p:nvSpPr>
        <p:spPr>
          <a:xfrm>
            <a:off x="552807" y="563698"/>
            <a:ext cx="10995318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2. ¿CUÁNDO COMIENZA EL PERIODO DE POSTULACIÓN?</a:t>
            </a:r>
            <a:endParaRPr lang="es-CL" sz="3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xmlns="" id="{309AEEB5-230A-44A3-A307-94A2ED50F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21084" y="5495926"/>
            <a:ext cx="1552326" cy="15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512524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065428" y="1536110"/>
            <a:ext cx="10515600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significa la postulación familiar? ¿Cómo funciona?</a:t>
            </a:r>
          </a:p>
          <a:p>
            <a:pPr marL="228600">
              <a:spcAft>
                <a:spcPts val="800"/>
              </a:spcAft>
            </a:pPr>
            <a:endParaRPr lang="es-ES" sz="24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 un apoderado realiza la postulación de dos o más hermanos/as consanguíneos, puede indicar una de las siguientes opciones:</a:t>
            </a:r>
          </a:p>
          <a:p>
            <a:pPr marL="685800" indent="-457200">
              <a:spcAft>
                <a:spcPts val="800"/>
              </a:spcAft>
              <a:buAutoNum type="alphaLcPeriod"/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Opción independiente: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orden del listado de preferencias de cada postulante se respetará de manera independiente entre uno y otro hermano.</a:t>
            </a:r>
          </a:p>
          <a:p>
            <a:pPr marL="685800" indent="-457200">
              <a:spcAft>
                <a:spcPts val="800"/>
              </a:spcAft>
              <a:buAutoNum type="alphaLcPeriod"/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Opción Familiar: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privilegiará por sobre todo que los hermanos puedan ser admitidos en un mismo establecimiento, aunque no asegura esta posibilidad. 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*Es importante aclarar, que si un hermano mayor, queda admitido en un establecimiento de su listado de preferencias, inmediatamente el sistema modifica el orden del listado de preferencias del o los hermanos menores, poniendo en primer lugar, el establecimiento en el que fue admitido el hermano mayor.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521332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935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23306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postula a un curso que se imparte en más de una jornada?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caso de que para un nivel exista más de una jornada en un mismo establecimiento, la plataforma la permite postular por separado a cada jornada, postulando en la mañana, en la tarde o en ambas, dependiendo de sus necesidades. </a:t>
            </a: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4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0"/>
            <a:ext cx="11402373" cy="461008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postulan los estudiantes extranjeros? </a:t>
            </a:r>
          </a:p>
          <a:p>
            <a:pPr marL="228600">
              <a:spcAft>
                <a:spcPts val="800"/>
              </a:spcAft>
            </a:pPr>
            <a:endParaRPr lang="es-ES" sz="24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Cuando  el postulante y el apoderado cuenta con RUN nacional, podrán postular por la página www.sistemadeadmisionescolar.cl al igual que cualquier ciudadano chileno. 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Pero si el postulante y/o el apoderado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 cuentan con RUN nacional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deberán dirigirse a una oficina de Ayuda Mineduc y solicitar el identificador provisorio del estudiante (IPE) y/o identificador provisorio del apoderado (IPA) con la siguiente documentación: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	Pasaporte/DNI y/o certificado de nacimiento del postulante.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	Pasaporte/DNI y/o certificado de nacimiento del solicitante o apoderado.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562279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99845" y="5693885"/>
            <a:ext cx="1298876" cy="12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5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pasa si mi estudiante postula para cambiarse de establecimiento y luego se arrepiente?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Tiene como plazo para eliminar la postulación, todo el </a:t>
            </a:r>
            <a:r>
              <a:rPr lang="es-ES" sz="200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periodo de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postulación, y en caso de que se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arrepienta una vez cerrado el periodo de postulación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pueden ocurrir dos situaciones: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 sí haya sido admitido en algún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y en este caso el postulante pierde el cupo en su actual establecimiento, independiente si luego acepta o rechaza el establecimiento al cual fue admitido.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 no haya sido admitido en ningún establecimiento de sus preferencias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y en este caso se mantiene en su actual establecimiento.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8788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pasa si no realicé la postulación en el periodo principal o si la realicé y no quedé en ningún establecimiento?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Puede postular en el periodo complementario y si en esta etapa no queda en ningún establecimiento, el Ministerio de Educación le sugerirá el establecimiento gratuito más cercano al domicilio registrado que tenga vacantes disponibles.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10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informan los resultados de la postulación?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Los resultados serán publicados en la página www.sistemadeadmisionescolar.cl, ingresando con su RUN y clave registrada en el periodo de postulación.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480393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9245AB48-2D8E-434F-9D12-9D366A5C45A4}"/>
              </a:ext>
            </a:extLst>
          </p:cNvPr>
          <p:cNvSpPr/>
          <p:nvPr/>
        </p:nvSpPr>
        <p:spPr>
          <a:xfrm>
            <a:off x="1499452" y="3322064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5" name="Estrella: 5 puntas 14">
            <a:extLst>
              <a:ext uri="{FF2B5EF4-FFF2-40B4-BE49-F238E27FC236}">
                <a16:creationId xmlns:a16="http://schemas.microsoft.com/office/drawing/2014/main" xmlns="" id="{AEF26BC1-EBFC-4F1A-BF27-1AB6D42DCFA6}"/>
              </a:ext>
            </a:extLst>
          </p:cNvPr>
          <p:cNvSpPr/>
          <p:nvPr/>
        </p:nvSpPr>
        <p:spPr>
          <a:xfrm>
            <a:off x="1603484" y="3401095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2A45E61D-C73D-40C5-888B-32075784ADC3}"/>
              </a:ext>
            </a:extLst>
          </p:cNvPr>
          <p:cNvSpPr/>
          <p:nvPr/>
        </p:nvSpPr>
        <p:spPr>
          <a:xfrm>
            <a:off x="1689238" y="3351655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PERIODO PRINCIPAL DE POSTULACIÓN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F008A603-97C8-4BE9-A498-D0B23983B4EC}"/>
              </a:ext>
            </a:extLst>
          </p:cNvPr>
          <p:cNvSpPr/>
          <p:nvPr/>
        </p:nvSpPr>
        <p:spPr>
          <a:xfrm>
            <a:off x="1717202" y="3691813"/>
            <a:ext cx="55979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octubre al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23 de noviembre</a:t>
            </a:r>
            <a:r>
              <a:rPr lang="es-CL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D75DD73B-58D6-4B8C-AEB3-8320E94FCC13}"/>
              </a:ext>
            </a:extLst>
          </p:cNvPr>
          <p:cNvSpPr/>
          <p:nvPr/>
        </p:nvSpPr>
        <p:spPr>
          <a:xfrm>
            <a:off x="1709946" y="3978293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193AE5F9-F571-4A85-91E8-BCD2EF4F5AA0}"/>
              </a:ext>
            </a:extLst>
          </p:cNvPr>
          <p:cNvSpPr/>
          <p:nvPr/>
        </p:nvSpPr>
        <p:spPr>
          <a:xfrm>
            <a:off x="1910271" y="3716714"/>
            <a:ext cx="5404927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D3423437-0380-4C13-8821-3608799286F3}"/>
              </a:ext>
            </a:extLst>
          </p:cNvPr>
          <p:cNvSpPr/>
          <p:nvPr/>
        </p:nvSpPr>
        <p:spPr>
          <a:xfrm>
            <a:off x="1499452" y="4523247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24" name="Estrella: 5 puntas 23">
            <a:extLst>
              <a:ext uri="{FF2B5EF4-FFF2-40B4-BE49-F238E27FC236}">
                <a16:creationId xmlns:a16="http://schemas.microsoft.com/office/drawing/2014/main" xmlns="" id="{6ACE1AE7-2E32-4C6A-8315-CABCB691B057}"/>
              </a:ext>
            </a:extLst>
          </p:cNvPr>
          <p:cNvSpPr/>
          <p:nvPr/>
        </p:nvSpPr>
        <p:spPr>
          <a:xfrm>
            <a:off x="1603484" y="4602278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2F98EB43-0750-40BC-8F3F-CA6EE652D183}"/>
              </a:ext>
            </a:extLst>
          </p:cNvPr>
          <p:cNvSpPr/>
          <p:nvPr/>
        </p:nvSpPr>
        <p:spPr>
          <a:xfrm>
            <a:off x="1689238" y="4552838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POSTULACIÓN COMPLEMENTARIA 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3368DD12-2BCC-445B-B99F-5A4265089DF1}"/>
              </a:ext>
            </a:extLst>
          </p:cNvPr>
          <p:cNvSpPr/>
          <p:nvPr/>
        </p:nvSpPr>
        <p:spPr>
          <a:xfrm>
            <a:off x="1717203" y="4892996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15 al 22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16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noviembre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D130B0FD-EAA8-426F-ADA3-C2BC0247B8BC}"/>
              </a:ext>
            </a:extLst>
          </p:cNvPr>
          <p:cNvSpPr/>
          <p:nvPr/>
        </p:nvSpPr>
        <p:spPr>
          <a:xfrm>
            <a:off x="1709946" y="5179476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7F5DEAE7-7BCF-4598-84A8-9871FEDC1C5B}"/>
              </a:ext>
            </a:extLst>
          </p:cNvPr>
          <p:cNvSpPr/>
          <p:nvPr/>
        </p:nvSpPr>
        <p:spPr>
          <a:xfrm>
            <a:off x="1910272" y="4917897"/>
            <a:ext cx="4609988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9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hago si mi postulante posee alguno de los criterios de prioridad, pero no aparece en la página web?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Para los criterios de prioridad de hermanos y de hijos de funcionarios, debe dirigirse al establecimiento en cuestión, para regularizar la situación.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7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84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BE6F308F-7B6D-436A-93DD-2C1C8A21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FA66E2B0-3508-449F-9307-5552098B4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3973" y="-1896427"/>
            <a:ext cx="9241155" cy="924115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CEB1F6D-956D-45BD-9A5F-6ACC26DFD57B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8B2D408-3D6D-440E-B2FA-26A36C026905}"/>
              </a:ext>
            </a:extLst>
          </p:cNvPr>
          <p:cNvSpPr/>
          <p:nvPr/>
        </p:nvSpPr>
        <p:spPr>
          <a:xfrm>
            <a:off x="465777" y="5212230"/>
            <a:ext cx="11402373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160A7B4-2796-490E-AD15-B20664213525}"/>
              </a:ext>
            </a:extLst>
          </p:cNvPr>
          <p:cNvSpPr txBox="1"/>
          <p:nvPr/>
        </p:nvSpPr>
        <p:spPr>
          <a:xfrm>
            <a:off x="841869" y="5212230"/>
            <a:ext cx="1069876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Postulación 2019 – </a:t>
            </a:r>
            <a:r>
              <a:rPr lang="es-ES" sz="4000" b="1" dirty="0">
                <a:solidFill>
                  <a:schemeClr val="bg1"/>
                </a:solidFill>
                <a:latin typeface="Gilmer Medium" panose="00000700000000000000" pitchFamily="50" charset="0"/>
                <a:cs typeface="Aharoni" panose="020B0604020202020204" pitchFamily="2" charset="-79"/>
              </a:rPr>
              <a:t>Año Académico 2020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A8427BA5-4687-4399-82E5-4F86A2315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95888" y="267199"/>
            <a:ext cx="1206694" cy="109757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944D166-444C-4FFC-8BCC-209D42B4F8EA}"/>
              </a:ext>
            </a:extLst>
          </p:cNvPr>
          <p:cNvSpPr txBox="1"/>
          <p:nvPr/>
        </p:nvSpPr>
        <p:spPr>
          <a:xfrm>
            <a:off x="1366041" y="6336008"/>
            <a:ext cx="942437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Infórmate en www.sistemadeadmisionescolar.cl o llama al 600 600 26 26</a:t>
            </a:r>
            <a:endParaRPr lang="es-CL" sz="20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18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21084" y="5495926"/>
            <a:ext cx="1552326" cy="155232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854689"/>
            <a:ext cx="11402373" cy="451283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740219" y="2565337"/>
            <a:ext cx="3862877" cy="63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Metropolitana</a:t>
            </a:r>
            <a:endParaRPr lang="es-CL" sz="3600" dirty="0">
              <a:solidFill>
                <a:srgbClr val="002060"/>
              </a:solidFill>
              <a:latin typeface="Gilmer Medium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04D34338-1760-49D7-9E4D-FD42EC90D7D1}"/>
              </a:ext>
            </a:extLst>
          </p:cNvPr>
          <p:cNvSpPr/>
          <p:nvPr/>
        </p:nvSpPr>
        <p:spPr>
          <a:xfrm>
            <a:off x="753867" y="284042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xmlns="" id="{A7CF0BA3-94A5-488F-A905-40310075E422}"/>
              </a:ext>
            </a:extLst>
          </p:cNvPr>
          <p:cNvSpPr/>
          <p:nvPr/>
        </p:nvSpPr>
        <p:spPr>
          <a:xfrm>
            <a:off x="4762353" y="1447611"/>
            <a:ext cx="159710" cy="3137346"/>
          </a:xfrm>
          <a:prstGeom prst="rightBrace">
            <a:avLst>
              <a:gd name="adj1" fmla="val 8333"/>
              <a:gd name="adj2" fmla="val 491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0EB0827-5624-4BED-87EF-3AB52240D20D}"/>
              </a:ext>
            </a:extLst>
          </p:cNvPr>
          <p:cNvSpPr/>
          <p:nvPr/>
        </p:nvSpPr>
        <p:spPr>
          <a:xfrm>
            <a:off x="5292589" y="3057228"/>
            <a:ext cx="6220467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Ingresan solo los niveles de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CL" sz="28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CL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kínder, 1° básico,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CL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7° básico y 1° medio</a:t>
            </a:r>
            <a:endParaRPr lang="es-ES" sz="28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946034B4-B6C6-49FF-81D2-9C8E3A7EEE81}"/>
              </a:ext>
            </a:extLst>
          </p:cNvPr>
          <p:cNvSpPr/>
          <p:nvPr/>
        </p:nvSpPr>
        <p:spPr>
          <a:xfrm>
            <a:off x="4973623" y="1515957"/>
            <a:ext cx="690266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40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  <a:r>
              <a:rPr lang="es-ES" sz="4000" dirty="0" smtClean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y </a:t>
            </a:r>
            <a:r>
              <a:rPr lang="es-ES" sz="40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40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agosto</a:t>
            </a:r>
            <a:endParaRPr lang="es-ES" sz="40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61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98060" y="5799214"/>
            <a:ext cx="1149579" cy="11495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743866"/>
            <a:ext cx="11402373" cy="511698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985544" y="1163960"/>
            <a:ext cx="3862877" cy="4435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O´Higgins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Maule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Biobío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Ñuble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Araucanía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Ríos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Lagos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Aysén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Magallanes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04D34338-1760-49D7-9E4D-FD42EC90D7D1}"/>
              </a:ext>
            </a:extLst>
          </p:cNvPr>
          <p:cNvSpPr/>
          <p:nvPr/>
        </p:nvSpPr>
        <p:spPr>
          <a:xfrm>
            <a:off x="1050983" y="1358232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EB330AE3-CF80-47DF-945F-79105D31FA43}"/>
              </a:ext>
            </a:extLst>
          </p:cNvPr>
          <p:cNvSpPr/>
          <p:nvPr/>
        </p:nvSpPr>
        <p:spPr>
          <a:xfrm>
            <a:off x="1035814" y="1836610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0545C7F0-0D4C-4441-8248-4617C6020019}"/>
              </a:ext>
            </a:extLst>
          </p:cNvPr>
          <p:cNvSpPr/>
          <p:nvPr/>
        </p:nvSpPr>
        <p:spPr>
          <a:xfrm>
            <a:off x="1040856" y="2324516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CEE6E5B4-F4C5-4357-A1E4-4F4BC94DD0BE}"/>
              </a:ext>
            </a:extLst>
          </p:cNvPr>
          <p:cNvSpPr/>
          <p:nvPr/>
        </p:nvSpPr>
        <p:spPr>
          <a:xfrm>
            <a:off x="1057743" y="2790673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7D589220-EF1B-4F2F-8CC2-801D80A6399E}"/>
              </a:ext>
            </a:extLst>
          </p:cNvPr>
          <p:cNvSpPr/>
          <p:nvPr/>
        </p:nvSpPr>
        <p:spPr>
          <a:xfrm>
            <a:off x="1052376" y="3297023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F694BF0D-3495-4B66-BE8B-261AF8A6021E}"/>
              </a:ext>
            </a:extLst>
          </p:cNvPr>
          <p:cNvSpPr/>
          <p:nvPr/>
        </p:nvSpPr>
        <p:spPr>
          <a:xfrm>
            <a:off x="1052376" y="379223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xmlns="" id="{A7CF0BA3-94A5-488F-A905-40310075E422}"/>
              </a:ext>
            </a:extLst>
          </p:cNvPr>
          <p:cNvSpPr/>
          <p:nvPr/>
        </p:nvSpPr>
        <p:spPr>
          <a:xfrm>
            <a:off x="4344346" y="1243882"/>
            <a:ext cx="149617" cy="4242762"/>
          </a:xfrm>
          <a:prstGeom prst="rightBrace">
            <a:avLst>
              <a:gd name="adj1" fmla="val 8333"/>
              <a:gd name="adj2" fmla="val 491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0EB0827-5624-4BED-87EF-3AB52240D20D}"/>
              </a:ext>
            </a:extLst>
          </p:cNvPr>
          <p:cNvSpPr/>
          <p:nvPr/>
        </p:nvSpPr>
        <p:spPr>
          <a:xfrm>
            <a:off x="5260122" y="3308786"/>
            <a:ext cx="6160510" cy="11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Ingresan todos los niveles</a:t>
            </a:r>
            <a:r>
              <a:rPr lang="es-CL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desde</a:t>
            </a:r>
            <a:r>
              <a:rPr lang="es-CL" sz="32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2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CL" sz="32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 4° medio</a:t>
            </a: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946034B4-B6C6-49FF-81D2-9C8E3A7EEE81}"/>
              </a:ext>
            </a:extLst>
          </p:cNvPr>
          <p:cNvSpPr/>
          <p:nvPr/>
        </p:nvSpPr>
        <p:spPr>
          <a:xfrm>
            <a:off x="4797891" y="1507849"/>
            <a:ext cx="6818663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40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  <a:r>
              <a:rPr lang="es-ES" sz="4000" dirty="0" smtClean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y </a:t>
            </a:r>
            <a:r>
              <a:rPr lang="es-ES" sz="4000" dirty="0" smtClean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septiembre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614BF1D3-DE54-47D7-994D-54370F2909E7}"/>
              </a:ext>
            </a:extLst>
          </p:cNvPr>
          <p:cNvSpPr/>
          <p:nvPr/>
        </p:nvSpPr>
        <p:spPr>
          <a:xfrm>
            <a:off x="1054648" y="427218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A8F0D9D1-E4F2-44EA-9B81-1E26DD0F7EAA}"/>
              </a:ext>
            </a:extLst>
          </p:cNvPr>
          <p:cNvSpPr/>
          <p:nvPr/>
        </p:nvSpPr>
        <p:spPr>
          <a:xfrm>
            <a:off x="1056920" y="4765785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3F70BA53-DBAB-4F39-B244-290163DCBEA9}"/>
              </a:ext>
            </a:extLst>
          </p:cNvPr>
          <p:cNvSpPr/>
          <p:nvPr/>
        </p:nvSpPr>
        <p:spPr>
          <a:xfrm>
            <a:off x="1056920" y="5257106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52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1806351" y="510294"/>
            <a:ext cx="848661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3. ¿QUIÉNES DEBEN POSTULAR?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4785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FFBEB47-EDA4-4046-A2A1-58EE1CC6DF43}"/>
              </a:ext>
            </a:extLst>
          </p:cNvPr>
          <p:cNvSpPr txBox="1"/>
          <p:nvPr/>
        </p:nvSpPr>
        <p:spPr>
          <a:xfrm>
            <a:off x="720143" y="1610721"/>
            <a:ext cx="3547767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SÍ</a:t>
            </a:r>
            <a:r>
              <a:rPr lang="es-ES" sz="44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deben postular</a:t>
            </a:r>
            <a:endParaRPr lang="es-CL" sz="4400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A810A2C5-7723-4361-AED6-82C0F30B70FA}"/>
              </a:ext>
            </a:extLst>
          </p:cNvPr>
          <p:cNvSpPr/>
          <p:nvPr/>
        </p:nvSpPr>
        <p:spPr>
          <a:xfrm>
            <a:off x="375763" y="2539607"/>
            <a:ext cx="11402373" cy="302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por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primera vez ingresan</a:t>
            </a:r>
            <a:r>
              <a:rPr lang="es-ES" sz="24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 un establecimiento público o particular subvencionado.  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deseen cambiar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establecimiento.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deseen reingresar al sistema educativo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después de haberlo abandonarlo.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Todos quienes actualmente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cursan medio mayor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desean continuar en el mismo establecimiento o en otro.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actualmente se encuentran en una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modalidad de educación especial (TEL</a:t>
            </a:r>
            <a:r>
              <a:rPr lang="es-ES" sz="2000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que son dados de alta, y deseen continuar en el mismo establecimiento o en otro. 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xmlns="" id="{A70A0177-78AC-4E9D-85F4-3C4B3812D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98060" y="5799214"/>
            <a:ext cx="1149579" cy="11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6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94813" y="487385"/>
            <a:ext cx="11402373" cy="600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FFBEB47-EDA4-4046-A2A1-58EE1CC6DF43}"/>
              </a:ext>
            </a:extLst>
          </p:cNvPr>
          <p:cNvSpPr txBox="1"/>
          <p:nvPr/>
        </p:nvSpPr>
        <p:spPr>
          <a:xfrm>
            <a:off x="721423" y="709050"/>
            <a:ext cx="387798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NO</a:t>
            </a:r>
            <a:r>
              <a:rPr lang="es-ES" sz="44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deben postular</a:t>
            </a:r>
            <a:endParaRPr lang="es-CL" sz="4400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A810A2C5-7723-4361-AED6-82C0F30B70FA}"/>
              </a:ext>
            </a:extLst>
          </p:cNvPr>
          <p:cNvSpPr/>
          <p:nvPr/>
        </p:nvSpPr>
        <p:spPr>
          <a:xfrm>
            <a:off x="394812" y="1534335"/>
            <a:ext cx="11402373" cy="5165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estén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modalidad de educación regular y deseen continuar en su mismo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modalidad de Educación Especial (TEL).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una escuela de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Educación Especial o de Lenguaje.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 establecimiento que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imparta Educación de Adultos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 establecimiento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Particular Pagado. 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jardines Junji, Integra o Escuelas de Párvulos.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Solo en la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Región Metropolitana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por ser su primer año de implementación,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continuidad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el mismo establecimiento estudiantes que actualmente estén cursando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kínder en modalidad de educación especial y sean dados de alta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 primero básico de educación regular.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2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3121277" y="482543"/>
            <a:ext cx="591379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4. ¿CÓMO FUNCIONA?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2444B792-E411-4F71-833A-B02AB788BD72}"/>
              </a:ext>
            </a:extLst>
          </p:cNvPr>
          <p:cNvSpPr/>
          <p:nvPr/>
        </p:nvSpPr>
        <p:spPr>
          <a:xfrm>
            <a:off x="1208728" y="1783381"/>
            <a:ext cx="10583222" cy="946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xmlns="" id="{F59DD011-2D2F-41AF-B70D-2705161A5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6854" y="1536511"/>
            <a:ext cx="1426333" cy="142633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FDDE3E6-B9C2-45FB-8CC0-27C2F088A9CF}"/>
              </a:ext>
            </a:extLst>
          </p:cNvPr>
          <p:cNvSpPr txBox="1"/>
          <p:nvPr/>
        </p:nvSpPr>
        <p:spPr>
          <a:xfrm>
            <a:off x="2084624" y="1799476"/>
            <a:ext cx="8921032" cy="12618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4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Ingresa a </a:t>
            </a:r>
            <a:r>
              <a:rPr lang="es-ES" sz="24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www.sistemadeadmisionescolar.cl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no tienes acceso a un computador o Internet, podrás acudir a los puntos de postulación que 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dispondrá el Ministerio de Educación.</a:t>
            </a:r>
          </a:p>
          <a:p>
            <a:endParaRPr lang="es-CL" sz="24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6ED60BF4-74BB-4CB7-839F-FB4D03172DCE}"/>
              </a:ext>
            </a:extLst>
          </p:cNvPr>
          <p:cNvCxnSpPr>
            <a:cxnSpLocks/>
          </p:cNvCxnSpPr>
          <p:nvPr/>
        </p:nvCxnSpPr>
        <p:spPr>
          <a:xfrm>
            <a:off x="1460310" y="2962844"/>
            <a:ext cx="142722" cy="144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E6A7EA1-1B76-489A-9BE5-90F36FF38620}"/>
              </a:ext>
            </a:extLst>
          </p:cNvPr>
          <p:cNvSpPr/>
          <p:nvPr/>
        </p:nvSpPr>
        <p:spPr>
          <a:xfrm>
            <a:off x="1902724" y="3149932"/>
            <a:ext cx="9889226" cy="855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02781B25-F42C-48E3-AA11-8E399F9AF43A}"/>
              </a:ext>
            </a:extLst>
          </p:cNvPr>
          <p:cNvSpPr txBox="1"/>
          <p:nvPr/>
        </p:nvSpPr>
        <p:spPr>
          <a:xfrm>
            <a:off x="2534291" y="3176410"/>
            <a:ext cx="91629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2. Regístrate </a:t>
            </a: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como apoderado e ingresa los datos del postulante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Necesitarás tener tu cédula de identidad vigente. 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eres extranjero, y no tienes RUN nacional, debes ir a una Oficina de Ayuda Mineduc.</a:t>
            </a:r>
            <a:endParaRPr lang="es-CL" sz="1400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xmlns="" id="{1CAC321B-9658-42D1-B99F-09421D85E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61577" y="3020820"/>
            <a:ext cx="1080590" cy="1080590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58A790B7-E197-466F-99E4-C54465E08F06}"/>
              </a:ext>
            </a:extLst>
          </p:cNvPr>
          <p:cNvCxnSpPr>
            <a:cxnSpLocks/>
          </p:cNvCxnSpPr>
          <p:nvPr/>
        </p:nvCxnSpPr>
        <p:spPr>
          <a:xfrm flipH="1">
            <a:off x="1548440" y="4059179"/>
            <a:ext cx="121089" cy="154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FA17F551-E482-4AA8-B3C5-C860F9A523C7}"/>
              </a:ext>
            </a:extLst>
          </p:cNvPr>
          <p:cNvSpPr/>
          <p:nvPr/>
        </p:nvSpPr>
        <p:spPr>
          <a:xfrm>
            <a:off x="1419366" y="4228401"/>
            <a:ext cx="10372584" cy="110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CCA4F7EC-1B8F-48B8-AF58-856FA1EF1C87}"/>
              </a:ext>
            </a:extLst>
          </p:cNvPr>
          <p:cNvSpPr txBox="1"/>
          <p:nvPr/>
        </p:nvSpPr>
        <p:spPr>
          <a:xfrm>
            <a:off x="1819610" y="4267888"/>
            <a:ext cx="9972339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3. Busca establecimientos y agrégalos a tu lista de preferencias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Encontrarás la ficha de todos establecimientos públicos y particulares subvencionados del país. 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Agrega a tu listado solo los establecimientos que te interese postular y ordénalos por preferencia, de la más a la menos preferida.</a:t>
            </a:r>
          </a:p>
          <a:p>
            <a:endParaRPr lang="es-CL" sz="20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65A91499-8799-427E-B94B-B80CEBCDAA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7267" y="4017422"/>
            <a:ext cx="1426333" cy="1426333"/>
          </a:xfrm>
          <a:prstGeom prst="rect">
            <a:avLst/>
          </a:prstGeom>
        </p:spPr>
      </p:pic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xmlns="" id="{954216DF-0906-4594-95DA-190027AF0B6B}"/>
              </a:ext>
            </a:extLst>
          </p:cNvPr>
          <p:cNvCxnSpPr>
            <a:cxnSpLocks/>
          </p:cNvCxnSpPr>
          <p:nvPr/>
        </p:nvCxnSpPr>
        <p:spPr>
          <a:xfrm>
            <a:off x="1421639" y="5421718"/>
            <a:ext cx="142722" cy="144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884770D-318F-41B4-AE23-4CE8C8ACFBEF}"/>
              </a:ext>
            </a:extLst>
          </p:cNvPr>
          <p:cNvSpPr/>
          <p:nvPr/>
        </p:nvSpPr>
        <p:spPr>
          <a:xfrm>
            <a:off x="1616450" y="5660691"/>
            <a:ext cx="10175500" cy="75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3BADEEA4-226D-4ABA-8454-465B80D0C4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69551" y="5492174"/>
            <a:ext cx="1072616" cy="107261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52F9E5F6-A2E7-4572-96FE-A3E1E8167957}"/>
              </a:ext>
            </a:extLst>
          </p:cNvPr>
          <p:cNvSpPr txBox="1"/>
          <p:nvPr/>
        </p:nvSpPr>
        <p:spPr>
          <a:xfrm>
            <a:off x="2537703" y="5719174"/>
            <a:ext cx="916297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4. Envía tu postulación</a:t>
            </a:r>
            <a:endParaRPr lang="es-ES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 tu comprobante.</a:t>
            </a:r>
            <a:endParaRPr lang="es-CL" sz="1400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9225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3305</Words>
  <Application>Microsoft Office PowerPoint</Application>
  <PresentationFormat>Panorámica</PresentationFormat>
  <Paragraphs>343</Paragraphs>
  <Slides>47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8" baseType="lpstr">
      <vt:lpstr>Aharoni</vt:lpstr>
      <vt:lpstr>Arial</vt:lpstr>
      <vt:lpstr>Calibri</vt:lpstr>
      <vt:lpstr>Calibri Light</vt:lpstr>
      <vt:lpstr>Gilmer</vt:lpstr>
      <vt:lpstr>Gilmer Bold</vt:lpstr>
      <vt:lpstr>Gilmer Heavy</vt:lpstr>
      <vt:lpstr>Gilmer Medium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Benjamin Villaseca Klenner</dc:creator>
  <cp:lastModifiedBy>ENRIQUE</cp:lastModifiedBy>
  <cp:revision>130</cp:revision>
  <dcterms:created xsi:type="dcterms:W3CDTF">2019-06-27T15:06:59Z</dcterms:created>
  <dcterms:modified xsi:type="dcterms:W3CDTF">2024-07-08T19:43:53Z</dcterms:modified>
</cp:coreProperties>
</file>